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87" r:id="rId2"/>
    <p:sldId id="289" r:id="rId3"/>
    <p:sldId id="290" r:id="rId4"/>
    <p:sldId id="298" r:id="rId5"/>
    <p:sldId id="299" r:id="rId6"/>
    <p:sldId id="315" r:id="rId7"/>
    <p:sldId id="303" r:id="rId8"/>
    <p:sldId id="302" r:id="rId9"/>
    <p:sldId id="301" r:id="rId10"/>
    <p:sldId id="307" r:id="rId11"/>
    <p:sldId id="310" r:id="rId12"/>
    <p:sldId id="311" r:id="rId13"/>
    <p:sldId id="288" r:id="rId14"/>
    <p:sldId id="309" r:id="rId15"/>
    <p:sldId id="308" r:id="rId16"/>
    <p:sldId id="312" r:id="rId17"/>
    <p:sldId id="313" r:id="rId18"/>
    <p:sldId id="314" r:id="rId19"/>
    <p:sldId id="316" r:id="rId20"/>
  </p:sldIdLst>
  <p:sldSz cx="17559338" cy="9875838"/>
  <p:notesSz cx="7104063" cy="10234613"/>
  <p:defaultTextStyle>
    <a:defPPr>
      <a:defRPr lang="pt-BR"/>
    </a:defPPr>
    <a:lvl1pPr marL="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3895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68425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232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36215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011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0464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88535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7243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6221">
          <p15:clr>
            <a:srgbClr val="A4A3A4"/>
          </p15:clr>
        </p15:guide>
        <p15:guide id="3" pos="1">
          <p15:clr>
            <a:srgbClr val="A4A3A4"/>
          </p15:clr>
        </p15:guide>
        <p15:guide id="4" pos="11060">
          <p15:clr>
            <a:srgbClr val="A4A3A4"/>
          </p15:clr>
        </p15:guide>
        <p15:guide id="5" pos="5453">
          <p15:clr>
            <a:srgbClr val="A4A3A4"/>
          </p15:clr>
        </p15:guide>
        <p15:guide id="6" orient="horz" pos="31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1AA97C"/>
    <a:srgbClr val="A6CC48"/>
    <a:srgbClr val="0464AE"/>
    <a:srgbClr val="00AEEF"/>
    <a:srgbClr val="131313"/>
    <a:srgbClr val="FEB70C"/>
    <a:srgbClr val="FFCC00"/>
    <a:srgbClr val="E7E7E7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9" autoAdjust="0"/>
    <p:restoredTop sz="85752" autoAdjust="0"/>
  </p:normalViewPr>
  <p:slideViewPr>
    <p:cSldViewPr snapToGrid="0">
      <p:cViewPr>
        <p:scale>
          <a:sx n="66" d="100"/>
          <a:sy n="66" d="100"/>
        </p:scale>
        <p:origin x="1278" y="504"/>
      </p:cViewPr>
      <p:guideLst>
        <p:guide orient="horz"/>
        <p:guide orient="horz" pos="6221"/>
        <p:guide pos="1"/>
        <p:guide pos="11060"/>
        <p:guide pos="5453"/>
        <p:guide orient="horz" pos="31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defTabSz="914400">
              <a:defRPr lang="pt-BR" sz="20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pt-BR"/>
              <a:t>Trimestre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defTabSz="914400">
            <a:defRPr lang="pt-BR" sz="20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8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pt-BR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defTabSz="914400">
              <a:defRPr lang="pt-BR" sz="20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pt-BR"/>
              <a:t>Trimestre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defTabSz="914400">
            <a:defRPr lang="pt-BR" sz="20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8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pt-BR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defTabSz="914400">
              <a:defRPr lang="pt-BR" sz="20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pt-BR"/>
              <a:t>Trimestre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defTabSz="914400">
            <a:defRPr lang="pt-BR" sz="20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8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pt-BR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defTabSz="914400">
              <a:defRPr lang="pt-BR" sz="20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pt-BR"/>
              <a:t>Trimestre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defTabSz="914400">
            <a:defRPr lang="pt-BR" sz="20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8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pt-BR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defTabSz="914400">
              <a:defRPr lang="pt-BR" sz="20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pt-BR"/>
              <a:t>Trimestre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defTabSz="914400">
            <a:defRPr lang="pt-BR" sz="20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8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pt-BR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1731"/>
          </a:xfrm>
          <a:prstGeom prst="rect">
            <a:avLst/>
          </a:prstGeom>
        </p:spPr>
        <p:txBody>
          <a:bodyPr vert="horz" lIns="99069" tIns="49535" rIns="99069" bIns="4953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8" cy="511731"/>
          </a:xfrm>
          <a:prstGeom prst="rect">
            <a:avLst/>
          </a:prstGeom>
        </p:spPr>
        <p:txBody>
          <a:bodyPr vert="horz" lIns="99069" tIns="49535" rIns="99069" bIns="49535" rtlCol="0"/>
          <a:lstStyle>
            <a:lvl1pPr algn="r">
              <a:defRPr sz="1300"/>
            </a:lvl1pPr>
          </a:lstStyle>
          <a:p>
            <a:fld id="{8E2A187A-9E05-964C-A4CA-3DBC0BC1C85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466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9" tIns="49535" rIns="99069" bIns="495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9069" tIns="49535" rIns="99069" bIns="495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8" cy="511731"/>
          </a:xfrm>
          <a:prstGeom prst="rect">
            <a:avLst/>
          </a:prstGeom>
        </p:spPr>
        <p:txBody>
          <a:bodyPr vert="horz" lIns="99069" tIns="49535" rIns="99069" bIns="4953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8" cy="511731"/>
          </a:xfrm>
          <a:prstGeom prst="rect">
            <a:avLst/>
          </a:prstGeom>
        </p:spPr>
        <p:txBody>
          <a:bodyPr vert="horz" lIns="99069" tIns="49535" rIns="99069" bIns="49535" rtlCol="0" anchor="b"/>
          <a:lstStyle>
            <a:lvl1pPr algn="r">
              <a:defRPr sz="1300"/>
            </a:lvl1pPr>
          </a:lstStyle>
          <a:p>
            <a:fld id="{62129E9A-FD1A-9D40-B596-0E8C8B4E6313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83895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68425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205232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736215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42011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410464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788535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47243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6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99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94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98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46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3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09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33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4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12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9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37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7045" cy="9875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/>
  </p:transition>
  <p:txStyles>
    <p:titleStyle>
      <a:lvl1pPr algn="ctr" defTabSz="1368425" rtl="0" eaLnBrk="1" latinLnBrk="0" hangingPunct="1">
        <a:spcBef>
          <a:spcPct val="0"/>
        </a:spcBef>
        <a:buNone/>
        <a:defRPr sz="6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3080" indent="-513080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1885" indent="-427355" algn="l" defTabSz="1368425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0055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3950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78480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2375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46270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0800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14695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8425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232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15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011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464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8535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7243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goo.gl/tLShbL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hyperlink" Target="https://goo.gl/tLShb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hyperlink" Target="https://goo.gl/tLShb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hyperlink" Target="https://goo.gl/tLShb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hyperlink" Target="https://goo.gl/tLShb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hyperlink" Target="https://goo.gl/tLShb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40.jpeg"/><Relationship Id="rId4" Type="http://schemas.openxmlformats.org/officeDocument/2006/relationships/image" Target="../media/image11.pn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tLShb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hyperlink" Target="https://goo.gl/tLShb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21.jpeg"/><Relationship Id="rId4" Type="http://schemas.openxmlformats.org/officeDocument/2006/relationships/image" Target="../media/image11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hyperlink" Target="https://goo.gl/tLShb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5.jpe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image" Target="../media/image11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tLShb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5438" r="15270" b="5206"/>
          <a:stretch>
            <a:fillRect/>
          </a:stretch>
        </p:blipFill>
        <p:spPr>
          <a:xfrm>
            <a:off x="6313714" y="537029"/>
            <a:ext cx="8563429" cy="8824686"/>
          </a:xfrm>
          <a:prstGeom prst="rect">
            <a:avLst/>
          </a:prstGeom>
        </p:spPr>
      </p:pic>
      <p:pic>
        <p:nvPicPr>
          <p:cNvPr id="13" name="Motion Graph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57260"/>
          <a:stretch>
            <a:fillRect/>
          </a:stretch>
        </p:blipFill>
        <p:spPr>
          <a:xfrm>
            <a:off x="-1" y="0"/>
            <a:ext cx="7503887" cy="9875838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6705600" y="1785256"/>
            <a:ext cx="6937829" cy="6313715"/>
            <a:chOff x="6705600" y="1785256"/>
            <a:chExt cx="6937829" cy="631371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87" t="18077" r="22297" b="17992"/>
            <a:stretch>
              <a:fillRect/>
            </a:stretch>
          </p:blipFill>
          <p:spPr>
            <a:xfrm>
              <a:off x="6705600" y="1785257"/>
              <a:ext cx="6937829" cy="6313714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87" t="18077" r="56936" b="18433"/>
            <a:stretch>
              <a:fillRect/>
            </a:stretch>
          </p:blipFill>
          <p:spPr>
            <a:xfrm>
              <a:off x="6705600" y="1785256"/>
              <a:ext cx="856343" cy="6270173"/>
            </a:xfrm>
            <a:prstGeom prst="rect">
              <a:avLst/>
            </a:prstGeom>
          </p:spPr>
        </p:pic>
      </p:grp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6"/>
          <a:stretch>
            <a:fillRect/>
          </a:stretch>
        </p:blipFill>
        <p:spPr>
          <a:xfrm>
            <a:off x="1146" y="0"/>
            <a:ext cx="7560797" cy="987583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8" t="74219" r="9566" b="11379"/>
          <a:stretch>
            <a:fillRect/>
          </a:stretch>
        </p:blipFill>
        <p:spPr>
          <a:xfrm>
            <a:off x="11771086" y="7329714"/>
            <a:ext cx="4107543" cy="14224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3" t="15138" r="20727" b="70753"/>
          <a:stretch>
            <a:fillRect/>
          </a:stretch>
        </p:blipFill>
        <p:spPr>
          <a:xfrm>
            <a:off x="13207999" y="1494970"/>
            <a:ext cx="711201" cy="139337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45511" y="2232048"/>
            <a:ext cx="7272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5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ASSOCIAÇÃO DA REDEH DE BENEFICENCIA CRISTA </a:t>
            </a:r>
          </a:p>
          <a:p>
            <a:pPr algn="ctr">
              <a:lnSpc>
                <a:spcPct val="90000"/>
              </a:lnSpc>
            </a:pPr>
            <a:endParaRPr lang="pt-B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55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Hospital Santo Antônio de Itapema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310319" y="5729222"/>
            <a:ext cx="4524059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3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Prestação de Contas</a:t>
            </a:r>
            <a:endParaRPr lang="pt-BR" sz="35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3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Qualitativa 2023 -C.M.S.</a:t>
            </a:r>
            <a:endParaRPr lang="pt-BR" sz="35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2" name="Conector Reto 21"/>
          <p:cNvCxnSpPr>
            <a:cxnSpLocks/>
          </p:cNvCxnSpPr>
          <p:nvPr/>
        </p:nvCxnSpPr>
        <p:spPr>
          <a:xfrm>
            <a:off x="347730" y="5567515"/>
            <a:ext cx="6877318" cy="808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Mês a Mês 2023</a:t>
            </a:r>
          </a:p>
        </p:txBody>
      </p:sp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850504E-1934-FCFA-8005-CE5E55B49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7310" y="1870263"/>
            <a:ext cx="10506075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0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2023</a:t>
            </a:r>
          </a:p>
        </p:txBody>
      </p:sp>
      <p:graphicFrame>
        <p:nvGraphicFramePr>
          <p:cNvPr id="35" name="Gráfico 34"/>
          <p:cNvGraphicFramePr/>
          <p:nvPr/>
        </p:nvGraphicFramePr>
        <p:xfrm>
          <a:off x="468469" y="2438400"/>
          <a:ext cx="4941731" cy="449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2" name="Picture 2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9C60671-8356-30AE-4385-9E966D71D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3381" y="2428081"/>
            <a:ext cx="917257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7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Graphic spid="35" grpId="0">
        <p:bldAsOne/>
      </p:bldGraphic>
      <p:bldGraphic spid="35" grpId="1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2023</a:t>
            </a:r>
          </a:p>
        </p:txBody>
      </p:sp>
      <p:graphicFrame>
        <p:nvGraphicFramePr>
          <p:cNvPr id="35" name="Gráfico 34"/>
          <p:cNvGraphicFramePr/>
          <p:nvPr/>
        </p:nvGraphicFramePr>
        <p:xfrm>
          <a:off x="468469" y="2438400"/>
          <a:ext cx="4941731" cy="449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2" name="Picture 2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3D4B03E-8B8F-AD33-4E0F-375C71D52F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8544" y="1742281"/>
            <a:ext cx="103822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06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Graphic spid="35" grpId="0">
        <p:bldAsOne/>
      </p:bldGraphic>
      <p:bldGraphic spid="35" grpId="1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Mês a Mês 2023</a:t>
            </a:r>
          </a:p>
        </p:txBody>
      </p:sp>
      <p:graphicFrame>
        <p:nvGraphicFramePr>
          <p:cNvPr id="35" name="Gráfico 34"/>
          <p:cNvGraphicFramePr/>
          <p:nvPr/>
        </p:nvGraphicFramePr>
        <p:xfrm>
          <a:off x="468469" y="2438400"/>
          <a:ext cx="4941731" cy="449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2" name="Picture 2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4AD80DC-CCE0-B206-C5DE-61DEB535CF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029" y="1719789"/>
            <a:ext cx="11725275" cy="79533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Graphic spid="35" grpId="0">
        <p:bldAsOne/>
      </p:bldGraphic>
      <p:bldGraphic spid="35" grpI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Mês a Mês 2023</a:t>
            </a:r>
          </a:p>
        </p:txBody>
      </p:sp>
      <p:graphicFrame>
        <p:nvGraphicFramePr>
          <p:cNvPr id="35" name="Gráfico 34"/>
          <p:cNvGraphicFramePr/>
          <p:nvPr/>
        </p:nvGraphicFramePr>
        <p:xfrm>
          <a:off x="468469" y="2438400"/>
          <a:ext cx="4941731" cy="449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2" name="Picture 2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C581A21-D1D7-961D-18E4-E2B3BA8CB2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7344" y="1740626"/>
            <a:ext cx="12036085" cy="79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51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Graphic spid="35" grpId="0">
        <p:bldAsOne/>
      </p:bldGraphic>
      <p:bldGraphic spid="35" grpId="1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2023</a:t>
            </a:r>
          </a:p>
        </p:txBody>
      </p:sp>
      <p:graphicFrame>
        <p:nvGraphicFramePr>
          <p:cNvPr id="35" name="Gráfico 34"/>
          <p:cNvGraphicFramePr/>
          <p:nvPr/>
        </p:nvGraphicFramePr>
        <p:xfrm>
          <a:off x="468469" y="2438400"/>
          <a:ext cx="4941731" cy="449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2" name="Picture 2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B1D61AE-46AC-6AD2-5EF1-F280FF84B5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12" t="4076" r="3047"/>
          <a:stretch/>
        </p:blipFill>
        <p:spPr>
          <a:xfrm>
            <a:off x="-25089" y="3119611"/>
            <a:ext cx="9158514" cy="441920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67AF97C-63CF-44A1-334C-351FDEDEE5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35" b="24714"/>
          <a:stretch/>
        </p:blipFill>
        <p:spPr>
          <a:xfrm>
            <a:off x="9071451" y="3119611"/>
            <a:ext cx="8512975" cy="441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9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Graphic spid="35" grpId="0">
        <p:bldAsOne/>
      </p:bldGraphic>
      <p:bldGraphic spid="35" grpId="1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2023</a:t>
            </a:r>
          </a:p>
        </p:txBody>
      </p:sp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A835F38-DE00-7F9B-1663-60FBA63B1C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426" y="2899305"/>
            <a:ext cx="10015912" cy="51373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4641EBA-335D-B987-05C0-58CA52104F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899305"/>
            <a:ext cx="8779669" cy="51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45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2023</a:t>
            </a:r>
          </a:p>
        </p:txBody>
      </p:sp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2EB2E1B-A1D0-656B-B8C9-767A83BE8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2570232"/>
            <a:ext cx="8779668" cy="57090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50A61A7-71E0-D09C-43E6-AED0AC8B7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670" y="2550413"/>
            <a:ext cx="8779668" cy="572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81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2023</a:t>
            </a:r>
          </a:p>
        </p:txBody>
      </p:sp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4A30300-DEE3-A7BF-5AB8-109E8B652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7" y="1904896"/>
            <a:ext cx="8388823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8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Atendimentos 2023</a:t>
            </a:r>
          </a:p>
        </p:txBody>
      </p:sp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9951555-9CF5-51B7-94A6-6042FE871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40" y="2019300"/>
            <a:ext cx="8578309" cy="4208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A8E32EA-D360-3444-3781-CA90B9CC4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28" y="6551417"/>
            <a:ext cx="8466989" cy="3000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7ECAEE4-80E3-C0BF-DDB1-932845CA4D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/>
        </p:blipFill>
        <p:spPr>
          <a:xfrm>
            <a:off x="468469" y="2019300"/>
            <a:ext cx="7598758" cy="4208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59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Caracterização da Entidade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4295281" cy="46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Descrição das ações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468630" y="3348355"/>
            <a:ext cx="106457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 Rua 700, 659, bairro Várzea, município de Itapema/SC, CEP: 88.220-000</a:t>
            </a:r>
          </a:p>
          <a:p>
            <a:pPr algn="ctr">
              <a:lnSpc>
                <a:spcPct val="90000"/>
              </a:lnSpc>
            </a:pP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(47) 3268 5986 / (47) 9.9952 0056, diretor.hsai@portalredeh.org</a:t>
            </a:r>
            <a:endParaRPr lang="pt-BR" sz="2800" b="1" dirty="0">
              <a:solidFill>
                <a:schemeClr val="bg1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" y="1831382"/>
            <a:ext cx="1350993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4400" b="1" dirty="0">
                <a:solidFill>
                  <a:srgbClr val="1AA9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ASSOCIAÇÃO DA REDEH DE BENEFICENCIA CRISTA</a:t>
            </a:r>
          </a:p>
          <a:p>
            <a:pPr>
              <a:lnSpc>
                <a:spcPct val="90000"/>
              </a:lnSpc>
            </a:pPr>
            <a:r>
              <a:rPr lang="pt-BR" sz="4400" b="1" dirty="0">
                <a:solidFill>
                  <a:srgbClr val="1AA9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Hospital Santo Antônio de Itapema - </a:t>
            </a:r>
            <a:r>
              <a:rPr lang="pt-BR" sz="2800" b="1" dirty="0">
                <a:solidFill>
                  <a:srgbClr val="1AA9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CNPJ 86.324.860/0013-30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468630" y="4264660"/>
            <a:ext cx="16439515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REDE BENEFICIENCIA CRISTÃ materializa sua tradição em cuidar fundamentada na fé crista luterana, pautada por princípios organizacionais que advém da cultura alemã com mais 80 anos de dedicação para vida e a saúde das pessoas. Com sua gênese no município de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Taió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Alto Vale do Itajaí/SC e uma visão empreendedora somadas ao compromisso cristão. A sociedade cristã junto com profissionais de saúde uniu esforços para a expansão de um sistema de atendimento forjado no trabalho e no cuidado em REDE para gerar um ambiente planejado, acolhedor e humanizado tanto para os usuários quanto para os profissionais.</a:t>
            </a: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Estamos sempre prontos para cuidar de você! Jan/2020 Iniciamos as atividades no Hospital Santo Antônio de Itapema.</a:t>
            </a: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Acompanhamos os avanços do SUS e da medicina, e temos satisfação em apoiar na formação profissional através da política de Humanização em saúde e de educação permanente dos nossos profissionais. A REDEH possui um sistema integrado de informações para o atendimento corporativo da nossa organização capaz de compartilhar em tempo real as informações em toda a rede hospitalar que atuamos e utilizamos a telemedicina via telediagnóstico em toda a nossa rede de atendimento de urgência. Com ela é possível saber até mesmo o fluxo de atendimento nos serviços de urgência em tempo real.</a:t>
            </a:r>
          </a:p>
        </p:txBody>
      </p:sp>
      <p:pic>
        <p:nvPicPr>
          <p:cNvPr id="35" name="Picture 34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CAE4796-8DB9-2B7F-CA92-005D3CC0C5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 r="1078" b="15596"/>
          <a:stretch/>
        </p:blipFill>
        <p:spPr>
          <a:xfrm>
            <a:off x="11776691" y="1030311"/>
            <a:ext cx="5430029" cy="295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94729E-7 -3.4062E-6 L 0.04041 -3.4062E-6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4336E-6 -1.58817E-6 L 0.04041 -1.58817E-6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3" grpId="0"/>
      <p:bldP spid="43" grpId="1"/>
      <p:bldP spid="44" grpId="0"/>
      <p:bldP spid="4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sp>
        <p:nvSpPr>
          <p:cNvPr id="59" name="Retângulo 58"/>
          <p:cNvSpPr/>
          <p:nvPr/>
        </p:nvSpPr>
        <p:spPr>
          <a:xfrm>
            <a:off x="0" y="3705213"/>
            <a:ext cx="17558190" cy="586124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Projetos e Programas desenvolvidos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4295281" cy="46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Hospital Santo Antônio de Itapema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37422" r="63331" b="45796"/>
          <a:stretch>
            <a:fillRect/>
          </a:stretch>
        </p:blipFill>
        <p:spPr>
          <a:xfrm>
            <a:off x="4408939" y="2587831"/>
            <a:ext cx="2005394" cy="2005394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3" t="37422" r="46187" b="45796"/>
          <a:stretch>
            <a:fillRect/>
          </a:stretch>
        </p:blipFill>
        <p:spPr>
          <a:xfrm>
            <a:off x="7746051" y="2587831"/>
            <a:ext cx="2005394" cy="2005394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8" t="37422" r="29152" b="45796"/>
          <a:stretch>
            <a:fillRect/>
          </a:stretch>
        </p:blipFill>
        <p:spPr>
          <a:xfrm>
            <a:off x="11083163" y="2587831"/>
            <a:ext cx="2005394" cy="2005394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4" t="37422" r="12116" b="45796"/>
          <a:stretch>
            <a:fillRect/>
          </a:stretch>
        </p:blipFill>
        <p:spPr>
          <a:xfrm>
            <a:off x="14496475" y="2587831"/>
            <a:ext cx="2005394" cy="2005394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37422" r="80475" b="45796"/>
          <a:stretch>
            <a:fillRect/>
          </a:stretch>
        </p:blipFill>
        <p:spPr>
          <a:xfrm>
            <a:off x="1045285" y="2587831"/>
            <a:ext cx="2005394" cy="200539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168" y="3130787"/>
            <a:ext cx="762040" cy="755690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257577" y="4724677"/>
            <a:ext cx="3486209" cy="4579715"/>
            <a:chOff x="257577" y="5077113"/>
            <a:chExt cx="3486209" cy="3833104"/>
          </a:xfrm>
        </p:grpSpPr>
        <p:sp>
          <p:nvSpPr>
            <p:cNvPr id="46" name="CaixaDeTexto 45"/>
            <p:cNvSpPr txBox="1"/>
            <p:nvPr/>
          </p:nvSpPr>
          <p:spPr>
            <a:xfrm>
              <a:off x="673245" y="5077113"/>
              <a:ext cx="2711374" cy="105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Comissões e protocolos assistenciais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257577" y="6462048"/>
              <a:ext cx="3486209" cy="2448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Criação de órgãos normativos e regulamentadores de caráter permanente para padronização e maior segurança aos pacientes.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11001376" y="4592959"/>
            <a:ext cx="3086454" cy="2850529"/>
            <a:chOff x="3982447" y="5077113"/>
            <a:chExt cx="3066050" cy="2850552"/>
          </a:xfrm>
        </p:grpSpPr>
        <p:sp>
          <p:nvSpPr>
            <p:cNvPr id="49" name="CaixaDeTexto 48"/>
            <p:cNvSpPr txBox="1"/>
            <p:nvPr/>
          </p:nvSpPr>
          <p:spPr>
            <a:xfrm>
              <a:off x="4114326" y="5077113"/>
              <a:ext cx="2934171" cy="1255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Desenvolvimento e melhorias assistenciais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3982447" y="6339525"/>
              <a:ext cx="3029743" cy="1588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Desenvolvimento da continuo da equipe.</a:t>
              </a: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38" name="Picture 37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608" y="3178412"/>
            <a:ext cx="762040" cy="7556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7563" y="3178412"/>
            <a:ext cx="762040" cy="7556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4653" y="3178412"/>
            <a:ext cx="762040" cy="7556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7938" y="3178412"/>
            <a:ext cx="762040" cy="75569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3931754" y="4593232"/>
            <a:ext cx="3300519" cy="5842127"/>
            <a:chOff x="3982447" y="5077113"/>
            <a:chExt cx="3029743" cy="5842127"/>
          </a:xfrm>
        </p:grpSpPr>
        <p:sp>
          <p:nvSpPr>
            <p:cNvPr id="19" name="CaixaDeTexto 48"/>
            <p:cNvSpPr txBox="1"/>
            <p:nvPr/>
          </p:nvSpPr>
          <p:spPr>
            <a:xfrm>
              <a:off x="4114326" y="5077113"/>
              <a:ext cx="271137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Melhorias nas Estrutura Física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3982447" y="6339525"/>
              <a:ext cx="3029743" cy="4579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Adequações, reformas, ampliações realizadas na estrutura física da unidade, de forma a atender exigências legais e garantir melhora significativa nas condições assistenciais.</a:t>
              </a: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7547444" y="4720232"/>
            <a:ext cx="3029743" cy="4720282"/>
            <a:chOff x="3982447" y="5077113"/>
            <a:chExt cx="3029743" cy="4720282"/>
          </a:xfrm>
        </p:grpSpPr>
        <p:sp>
          <p:nvSpPr>
            <p:cNvPr id="22" name="CaixaDeTexto 48"/>
            <p:cNvSpPr txBox="1"/>
            <p:nvPr/>
          </p:nvSpPr>
          <p:spPr>
            <a:xfrm>
              <a:off x="4114326" y="5077113"/>
              <a:ext cx="271137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Parque Tecnológico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3982447" y="6339525"/>
              <a:ext cx="3029743" cy="3457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Ampliação do parque tecnológico com a aquisição e adequação de novos equipamentos médicos hospitalares. </a:t>
              </a: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4380845" y="4592956"/>
            <a:ext cx="3049905" cy="4720271"/>
            <a:chOff x="3982447" y="5077113"/>
            <a:chExt cx="3029743" cy="4720311"/>
          </a:xfrm>
        </p:grpSpPr>
        <p:sp>
          <p:nvSpPr>
            <p:cNvPr id="29" name="CaixaDeTexto 48"/>
            <p:cNvSpPr txBox="1"/>
            <p:nvPr/>
          </p:nvSpPr>
          <p:spPr>
            <a:xfrm>
              <a:off x="4114326" y="5077113"/>
              <a:ext cx="2711374" cy="867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Ampliação dos indicadores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982447" y="6339525"/>
              <a:ext cx="3029743" cy="3457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Aumento significativo nas demandas de atendimento do Pronto socorro, internação clinicas e absorção das filas de cirurgias eletivas.</a:t>
              </a: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9" dur="1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09032E-6 5.89937E-7 L -1.09032E-6 -0.01945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09032E-6 5.89937E-7 L -1.09032E-6 -0.01945 " pathEditMode="relative" rAng="0" ptsTypes="AA">
                                      <p:cBhvr>
                                        <p:cTn id="57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5" dur="1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70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8" dur="1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86" dur="1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91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96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101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106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09032E-6 5.89937E-7 L -1.09032E-6 -0.01945 " pathEditMode="relative" rAng="0" ptsTypes="AA">
                                      <p:cBhvr>
                                        <p:cTn id="111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09032E-6 5.89937E-7 L -1.09032E-6 -0.01945 " pathEditMode="relative" rAng="0" ptsTypes="AA">
                                      <p:cBhvr>
                                        <p:cTn id="116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09032E-6 5.89937E-7 L -1.09032E-6 -0.01945 " pathEditMode="relative" rAng="0" ptsTypes="AA">
                                      <p:cBhvr>
                                        <p:cTn id="121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" grpId="0"/>
      <p:bldP spid="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1849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8589" y="202674"/>
            <a:ext cx="152447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4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IMPLANTAÇÃO DE COMISSÕES E PROTOCOLOS ASSISTENCIAIS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610503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Criação de órgãos normativos e regulamentadores de caráter permanente para padronização e maior segurança aos pacientes.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4305" r="48252" b="30751"/>
          <a:stretch>
            <a:fillRect/>
          </a:stretch>
        </p:blipFill>
        <p:spPr>
          <a:xfrm>
            <a:off x="476250" y="2235835"/>
            <a:ext cx="4333240" cy="2233930"/>
          </a:xfrm>
          <a:prstGeom prst="rect">
            <a:avLst/>
          </a:prstGeom>
        </p:spPr>
      </p:pic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887933"/>
              </p:ext>
            </p:extLst>
          </p:nvPr>
        </p:nvGraphicFramePr>
        <p:xfrm>
          <a:off x="399219" y="4892438"/>
          <a:ext cx="8784590" cy="3295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0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4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1815">
                <a:tc gridSpan="2">
                  <a:txBody>
                    <a:bodyPr/>
                    <a:lstStyle/>
                    <a:p>
                      <a:pPr algn="l"/>
                      <a:r>
                        <a:rPr lang="pt-BR" b="1" dirty="0"/>
                        <a:t>Quantitativos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Comissões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Hoje são 8 comissões ativas, envolvendo mais de 32 multiprofissionais. Os encontros são realizados todas as quintas feiras.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Protocolos</a:t>
                      </a: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pt-BR" sz="2400" b="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Implantação dos Protocolos de Dor Torácica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pt-BR" sz="2400" b="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Protocolo de SEPSE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1368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sz="2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CaixaDeTexto 42"/>
          <p:cNvSpPr txBox="1"/>
          <p:nvPr/>
        </p:nvSpPr>
        <p:spPr>
          <a:xfrm>
            <a:off x="9536430" y="2218333"/>
            <a:ext cx="663899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500" b="1" dirty="0">
                <a:solidFill>
                  <a:srgbClr val="1AA9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Melhorias Implantadas através das Comissões: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9536430" y="2569794"/>
            <a:ext cx="7848867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Implantação de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Roud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Multiprofissional 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Elaboração POP - Manejo de Pacientes em Risco de Suicídio 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Ampliação de horário de visitas - Unidade de Internação e Pronto Socorro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Identificação de Pacientes com Alergia – Triagem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Implantação e Divulgação de Indicadores - Gestão a Vista 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Busca Fonada - Acompanhamento dos pacientes pós operatório 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Implantação de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Huddle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Segurança 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Instalação de Placas de identificação Beira Leito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Implantação de Indicadores relacionado a higienização das mãos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Controle e vigilância de medicamentos de multidose</a:t>
            </a:r>
          </a:p>
        </p:txBody>
      </p:sp>
      <p:pic>
        <p:nvPicPr>
          <p:cNvPr id="35" name="Picture 3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6082483-16F6-35E7-2574-48801FD550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3" r="13460"/>
          <a:stretch/>
        </p:blipFill>
        <p:spPr>
          <a:xfrm>
            <a:off x="5558971" y="2184914"/>
            <a:ext cx="3579387" cy="2665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94729E-7 -3.4062E-6 L 0.04041 -3.4062E-6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4336E-6 -1.58817E-6 L 0.04041 -1.58817E-6 " pathEditMode="relative" rAng="0" ptsTypes="AA">
                                      <p:cBhvr>
                                        <p:cTn id="43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48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3" grpId="0"/>
      <p:bldP spid="43" grpId="1"/>
      <p:bldP spid="44" grpId="0"/>
      <p:bldP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38728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Melhorias nas Estrutura Física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610503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Adequações, reformas, ampliações realizadas na estrutura física da unidade, de forma a atender exigências legais e garantir melhora significativa nas condições assistenciais.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962389"/>
              </p:ext>
            </p:extLst>
          </p:nvPr>
        </p:nvGraphicFramePr>
        <p:xfrm>
          <a:off x="1657427" y="6662678"/>
          <a:ext cx="6752948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3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1815">
                <a:tc gridSpan="2">
                  <a:txBody>
                    <a:bodyPr/>
                    <a:lstStyle/>
                    <a:p>
                      <a:pPr algn="l"/>
                      <a:r>
                        <a:rPr lang="pt-BR" b="1" dirty="0"/>
                        <a:t>Quantitativos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Ampliações e Reformas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Valor Repasse para obras 2023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Quantidade/ Anual</a:t>
                      </a: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R$215.305,66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1368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CaixaDeTexto 42"/>
          <p:cNvSpPr txBox="1"/>
          <p:nvPr/>
        </p:nvSpPr>
        <p:spPr>
          <a:xfrm>
            <a:off x="10066655" y="2344073"/>
            <a:ext cx="583692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500" b="1" dirty="0">
                <a:solidFill>
                  <a:srgbClr val="1AA9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Melhoramentos: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0066655" y="2789555"/>
            <a:ext cx="7040245" cy="769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Reforma de mais um quarto de internação;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Revisão da rede elétrica e Lógica interna;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Reforma de todos os corredores assistenciais;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Pintura com microtextura externa;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Criação de uma sala de treinamento;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Instalação de cortinas de isolamento Sala Vermelha;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Pintura de todas as salas assistenciais do Pronto socorro.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Troca de cortinas para portas de vidros nas salas de sutura e medicação IM.</a:t>
            </a:r>
          </a:p>
          <a:p>
            <a:pPr>
              <a:lnSpc>
                <a:spcPct val="90000"/>
              </a:lnSpc>
              <a:buSzPct val="80000"/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lnSpc>
                <a:spcPct val="90000"/>
              </a:lnSpc>
              <a:buSzPct val="80000"/>
              <a:buFont typeface="Wingdings" panose="05000000000000000000" pitchFamily="2" charset="2"/>
              <a:buChar char="q"/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5" name="Picture 34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B84EFA2-48C2-7D47-763F-1D5BF47843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2387282"/>
            <a:ext cx="5474645" cy="4109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94729E-7 -3.4062E-6 L 0.04041 -3.4062E-6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4336E-6 -1.58817E-6 L 0.04041 -1.58817E-6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42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3" grpId="0"/>
      <p:bldP spid="43" grpId="1"/>
      <p:bldP spid="44" grpId="0"/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38728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Melhorias nas Estrutura Física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610503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Adequações, reformas, ampliações realizadas na estrutura física da unidade, de forma a atender exigências legais e garantir melhora significativa nas condições assistenciais.</a:t>
            </a:r>
          </a:p>
        </p:txBody>
      </p:sp>
      <p:pic>
        <p:nvPicPr>
          <p:cNvPr id="35" name="Picture 34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0981F05-6965-DDB9-605F-64EAACE9A9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56" y="2438400"/>
            <a:ext cx="4910626" cy="6539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0E68C96-F455-5386-C3DB-06B4BE4AC7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126" y="2423353"/>
            <a:ext cx="3693857" cy="6570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6D8015C-F254-02C1-CE92-E75C7C670235}"/>
              </a:ext>
            </a:extLst>
          </p:cNvPr>
          <p:cNvSpPr txBox="1"/>
          <p:nvPr/>
        </p:nvSpPr>
        <p:spPr>
          <a:xfrm>
            <a:off x="6324356" y="9085466"/>
            <a:ext cx="37672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Pós Reforma dos Corredores</a:t>
            </a:r>
            <a:endParaRPr lang="pt-BR" sz="2800" b="1" dirty="0">
              <a:solidFill>
                <a:schemeClr val="bg1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AF16D6E-80EF-4763-A53A-E056E2A026BC}"/>
              </a:ext>
            </a:extLst>
          </p:cNvPr>
          <p:cNvSpPr txBox="1"/>
          <p:nvPr/>
        </p:nvSpPr>
        <p:spPr>
          <a:xfrm>
            <a:off x="12081126" y="9029476"/>
            <a:ext cx="37672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Troca de cortinas plásticas para fechamento em vidro – sala de sutura</a:t>
            </a:r>
            <a:endParaRPr lang="pt-BR" sz="2800" b="1" dirty="0">
              <a:solidFill>
                <a:schemeClr val="bg1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C2DF8D-9E23-05C0-5EDD-6E8AD6C62FDB}"/>
              </a:ext>
            </a:extLst>
          </p:cNvPr>
          <p:cNvSpPr txBox="1"/>
          <p:nvPr/>
        </p:nvSpPr>
        <p:spPr>
          <a:xfrm>
            <a:off x="708559" y="9014580"/>
            <a:ext cx="532903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Cortinas de separação entre leitos da sala vermelha</a:t>
            </a:r>
            <a:endParaRPr lang="pt-BR" sz="2800" b="1" dirty="0">
              <a:solidFill>
                <a:schemeClr val="bg1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6CCF5DD-22C5-53B3-4EC7-D0A0A55B15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4" y="2448319"/>
            <a:ext cx="4910626" cy="6547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951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PARQUE TECNOLÓGICO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5819282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Ampliação do parque tecnológico com a aquisição e adequação de novos equipamentos médicos hospitalares. 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746064" y="8529903"/>
            <a:ext cx="33586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Eletro cautério  (Bisturi elétrico)</a:t>
            </a:r>
            <a:endParaRPr lang="pt-BR" sz="2800" b="1" dirty="0">
              <a:solidFill>
                <a:schemeClr val="bg1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165207" y="8257450"/>
            <a:ext cx="910622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Todas o parque tecnológico é revisado através de manutenções e calibrações preventivas/periódicas. Este controle é feito por meio eletrônico sistema </a:t>
            </a:r>
            <a:r>
              <a:rPr lang="pt-BR" sz="2400" b="1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Arkmeds</a:t>
            </a:r>
            <a:r>
              <a:rPr lang="pt-BR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pt-BR" sz="20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9916732" y="2583071"/>
            <a:ext cx="7514018" cy="4390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Aquisição de acessórios para torre de vídeo;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Aquisição de Mascaras de VNI – Ventilação não invasiva;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Aquisição do Modulo de P.A.I. – Pressão arterial Invasiva;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Bisturi elétrico;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Aquisição de novos instrumentais cirúrgicos.</a:t>
            </a:r>
          </a:p>
        </p:txBody>
      </p:sp>
      <p:pic>
        <p:nvPicPr>
          <p:cNvPr id="35" name="Picture 34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069C604-FE83-427E-CC1D-A671CA2108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62" y="1982933"/>
            <a:ext cx="3584194" cy="6375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454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4336E-6 -1.58817E-6 L 0.04041 -1.58817E-6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2.94729E-7 -3.4062E-6 L 0.04041 -3.4062E-6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4" grpId="0"/>
      <p:bldP spid="14" grpId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45" y="306676"/>
            <a:ext cx="1537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DESENVOLVIMENTO E MELHORIAS ASSISTENCIAIS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4295281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Desenvolvimento da continuo da equipe assistencial.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4305" r="48252" b="30751"/>
          <a:stretch>
            <a:fillRect/>
          </a:stretch>
        </p:blipFill>
        <p:spPr>
          <a:xfrm>
            <a:off x="476250" y="2235835"/>
            <a:ext cx="4333240" cy="2233930"/>
          </a:xfrm>
          <a:prstGeom prst="rect">
            <a:avLst/>
          </a:prstGeom>
        </p:spPr>
      </p:pic>
      <p:sp>
        <p:nvSpPr>
          <p:cNvPr id="44" name="CaixaDeTexto 43"/>
          <p:cNvSpPr txBox="1"/>
          <p:nvPr/>
        </p:nvSpPr>
        <p:spPr>
          <a:xfrm>
            <a:off x="9446651" y="1239763"/>
            <a:ext cx="7548839" cy="875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Cuidados com descarte - Caixa Perfuro Cortante 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Manuseio dispositivo de Campainhas 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Alerta de Segurança- Alergia (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Tasy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Notificação de Eventos – NSP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Check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Dispositivos Vesicais 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Hemoterapia - Cuidados de Enfermagem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Boas Práticas- Higienização Hospitalar 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Cuidados de Enfermagem com acesso venoso periférico e Central - Prevenção de Flebites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 Telemedicina -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Operatório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Punção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Intra-óssea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Parada Cardiorrespiratória 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Higienização das mãos 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NR - 32, 06</a:t>
            </a:r>
          </a:p>
        </p:txBody>
      </p:sp>
      <p:pic>
        <p:nvPicPr>
          <p:cNvPr id="35" name="Picture 3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29C9EF-9C49-E7FA-50B4-2B5BBEF34C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62" y="2325976"/>
            <a:ext cx="5087447" cy="3815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1307381-8D27-35D0-E554-EA9FD5A74A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5" y="4409410"/>
            <a:ext cx="3430850" cy="4824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52ADC5D-6D00-370F-D166-05988FAC9C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82" y="6448237"/>
            <a:ext cx="4063987" cy="3047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89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4336E-6 -1.58817E-6 L 0.04041 -1.58817E-6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4" grpId="0"/>
      <p:bldP spid="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Equipe de Atendimento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384437"/>
              </p:ext>
            </p:extLst>
          </p:nvPr>
        </p:nvGraphicFramePr>
        <p:xfrm>
          <a:off x="1094386" y="3453456"/>
          <a:ext cx="8444118" cy="616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34382">
                <a:tc gridSpan="4">
                  <a:txBody>
                    <a:bodyPr/>
                    <a:lstStyle/>
                    <a:p>
                      <a:pPr algn="l"/>
                      <a:r>
                        <a:rPr lang="pt-BR" b="1" dirty="0"/>
                        <a:t>Quantitativos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853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Categoria Profissional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Quantidade</a:t>
                      </a:r>
                    </a:p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Horas Média/Mês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Média de Faixa Hora/plantão ou base salarial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Quantidade média de profissionais mês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4094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Médicos</a:t>
                      </a: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2790h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R$128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565">
                <a:tc>
                  <a:txBody>
                    <a:bodyPr/>
                    <a:lstStyle/>
                    <a:p>
                      <a:pPr marL="0" marR="0" lvl="0" indent="0" algn="l" defTabSz="1368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Enfermeiros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180h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R$4.768,76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565">
                <a:tc>
                  <a:txBody>
                    <a:bodyPr/>
                    <a:lstStyle/>
                    <a:p>
                      <a:pPr marL="0" marR="0" lvl="0" indent="0" algn="l" defTabSz="1368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Técnicos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180h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R$2.355,11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201595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468469" y="1344684"/>
            <a:ext cx="16251080" cy="270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Hoje atuamos com total de 4 profissionais médicos diariamente, sendo destes, 3 sob regime de plantão 24h, e 1 em horário intermediário com jornada de 12h, das 10h-22h. </a:t>
            </a:r>
          </a:p>
          <a:p>
            <a:pPr>
              <a:lnSpc>
                <a:spcPct val="90000"/>
              </a:lnSpc>
            </a:pP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Também dispomos de um profissional médico para visitas a pacientes em internação e monitoramento do NIR- Núcleo Interno de Regulação, avaliando as solicitações externas de repatriamentos e/ou  vagas para leitos clínicos.</a:t>
            </a:r>
          </a:p>
          <a:p>
            <a:pPr>
              <a:lnSpc>
                <a:spcPct val="90000"/>
              </a:lnSpc>
            </a:pP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5" name="Picture 34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9549" y="9014580"/>
            <a:ext cx="551883" cy="5518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43EE3D0-7137-E512-F058-80B6FC3AB9D0}"/>
              </a:ext>
            </a:extLst>
          </p:cNvPr>
          <p:cNvSpPr txBox="1"/>
          <p:nvPr/>
        </p:nvSpPr>
        <p:spPr>
          <a:xfrm>
            <a:off x="10164421" y="5821182"/>
            <a:ext cx="7040245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Laboratório 24h;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Farmácia 24h;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Técnicos de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Rx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plantão presencial 24h;</a:t>
            </a:r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Equipe Multidisciplinar com Psicologia e Fisioterapia. </a:t>
            </a:r>
          </a:p>
          <a:p>
            <a:pPr marL="457200" indent="-457200">
              <a:lnSpc>
                <a:spcPct val="90000"/>
              </a:lnSpc>
              <a:buSzPct val="80000"/>
              <a:buFont typeface="Wingdings" panose="05000000000000000000" pitchFamily="2" charset="2"/>
              <a:buChar char="q"/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4336E-6 -1.58817E-6 L 0.04041 -1.58817E-6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6279</TotalTime>
  <Words>1292</Words>
  <Application>Microsoft Office PowerPoint</Application>
  <PresentationFormat>Personalizar</PresentationFormat>
  <Paragraphs>208</Paragraphs>
  <Slides>19</Slides>
  <Notes>19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>MonkeyBusiness</Manager>
  <Company>MonkeyBusiness</Company>
  <LinksUpToDate>false</LinksUpToDate>
  <SharedDoc>false</SharedDoc>
  <HyperlinkBase>www.monkeybusiness.com.br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MonkeyBusiness</dc:title>
  <dc:subject>Direção de Arte</dc:subject>
  <dc:creator>MonkeyBusiness</dc:creator>
  <dc:description>www.monkeybusiness.com.brcontato@monkeybusiness.com.br(55 11) 2729.9615 / 2615.6096</dc:description>
  <cp:lastModifiedBy>Diretoria</cp:lastModifiedBy>
  <cp:revision>205</cp:revision>
  <cp:lastPrinted>2024-06-05T16:21:44Z</cp:lastPrinted>
  <dcterms:created xsi:type="dcterms:W3CDTF">2011-08-24T22:15:00Z</dcterms:created>
  <dcterms:modified xsi:type="dcterms:W3CDTF">2024-06-05T16:23:57Z</dcterms:modified>
  <cp:category>Agência de Apresentações Profissionais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0A91ADABCB064A3C9C2C7C11214CF951</vt:lpwstr>
  </property>
  <property fmtid="{D5CDD505-2E9C-101B-9397-08002B2CF9AE}" pid="3" name="KSOProductBuildVer">
    <vt:lpwstr>1046-11.2.0.11537</vt:lpwstr>
  </property>
</Properties>
</file>