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87" r:id="rId2"/>
    <p:sldId id="289" r:id="rId3"/>
    <p:sldId id="290" r:id="rId4"/>
    <p:sldId id="302" r:id="rId5"/>
    <p:sldId id="307" r:id="rId6"/>
    <p:sldId id="298" r:id="rId7"/>
    <p:sldId id="301" r:id="rId8"/>
    <p:sldId id="303" r:id="rId9"/>
    <p:sldId id="304" r:id="rId10"/>
    <p:sldId id="288" r:id="rId11"/>
    <p:sldId id="308" r:id="rId12"/>
  </p:sldIdLst>
  <p:sldSz cx="17559338" cy="9875838"/>
  <p:notesSz cx="6858000" cy="9144000"/>
  <p:defaultTextStyle>
    <a:defPPr>
      <a:defRPr lang="pt-BR"/>
    </a:defPPr>
    <a:lvl1pPr marL="0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3895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68425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2320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36215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0110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04640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788535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72430" algn="l" defTabSz="1368425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6221">
          <p15:clr>
            <a:srgbClr val="A4A3A4"/>
          </p15:clr>
        </p15:guide>
        <p15:guide id="3" pos="1">
          <p15:clr>
            <a:srgbClr val="A4A3A4"/>
          </p15:clr>
        </p15:guide>
        <p15:guide id="4" pos="11060">
          <p15:clr>
            <a:srgbClr val="A4A3A4"/>
          </p15:clr>
        </p15:guide>
        <p15:guide id="5" pos="5453">
          <p15:clr>
            <a:srgbClr val="A4A3A4"/>
          </p15:clr>
        </p15:guide>
        <p15:guide id="6" orient="horz" pos="31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1AA97C"/>
    <a:srgbClr val="A6CC48"/>
    <a:srgbClr val="0464AE"/>
    <a:srgbClr val="00AEEF"/>
    <a:srgbClr val="131313"/>
    <a:srgbClr val="FEB70C"/>
    <a:srgbClr val="FFCC00"/>
    <a:srgbClr val="E7E7E7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3" autoAdjust="0"/>
    <p:restoredTop sz="85752" autoAdjust="0"/>
  </p:normalViewPr>
  <p:slideViewPr>
    <p:cSldViewPr snapToGrid="0">
      <p:cViewPr varScale="1">
        <p:scale>
          <a:sx n="73" d="100"/>
          <a:sy n="73" d="100"/>
        </p:scale>
        <p:origin x="960" y="192"/>
      </p:cViewPr>
      <p:guideLst>
        <p:guide orient="horz"/>
        <p:guide orient="horz" pos="6221"/>
        <p:guide pos="1"/>
        <p:guide pos="11060"/>
        <p:guide pos="5453"/>
        <p:guide orient="horz" pos="31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fabriciakarinesouza/Library/Containers/com.apple.mail/Data/Library/Mail%20Downloads/CE708939-586D-4850-987F-7328BF0E95B5/PRESTAC&#807;A&#771;O%20DE%20CONTAS%20CONSELHO%20GRA&#769;FIC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defTabSz="914400">
              <a:defRPr lang="pt-BR" sz="200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pt-BR"/>
              <a:t>Trimestre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defTabSz="914400">
            <a:defRPr lang="pt-BR" sz="200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8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pt-BR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cs typeface="Calibri Light" panose="020F0302020204030204" pitchFamily="34" charset="0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ENTRADAS X SAÍDAS - 12 MESES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7526895447364924"/>
          <c:y val="0.14376482092714291"/>
          <c:w val="0.82363892311869502"/>
          <c:h val="0.81501483663204333"/>
        </c:manualLayout>
      </c:layout>
      <c:barChart>
        <c:barDir val="col"/>
        <c:grouping val="clustered"/>
        <c:varyColors val="0"/>
        <c:ser>
          <c:idx val="1"/>
          <c:order val="1"/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Planilha1!$A$1:$A$7</c:f>
              <c:strCache>
                <c:ptCount val="7"/>
                <c:pt idx="0">
                  <c:v>NOTA CAPS </c:v>
                </c:pt>
                <c:pt idx="1">
                  <c:v>DESPESAS DE SÁLARIOS </c:v>
                </c:pt>
                <c:pt idx="2">
                  <c:v>DESPESAS ALIMENTAÇÃO</c:v>
                </c:pt>
                <c:pt idx="3">
                  <c:v>DESPESAS COMB E MANUTENÇÃO </c:v>
                </c:pt>
                <c:pt idx="4">
                  <c:v>OUTROS CONVÊNIOS </c:v>
                </c:pt>
                <c:pt idx="5">
                  <c:v>IMPOSTOS </c:v>
                </c:pt>
                <c:pt idx="6">
                  <c:v>PARCELAMENTOS 2011-2012-2013-2014 e 2015 </c:v>
                </c:pt>
              </c:strCache>
            </c:strRef>
          </c:cat>
          <c:val>
            <c:numRef>
              <c:f>Planilha1!$C$1:$C$7</c:f>
              <c:numCache>
                <c:formatCode>_("R$"* #,##0.00_);_("R$"* \(#,##0.00\);_("R$"* "-"??_);_(@_)</c:formatCode>
                <c:ptCount val="7"/>
                <c:pt idx="0" formatCode="_-[$R$-416]\ * #,##0.00_-;\-[$R$-416]\ * #,##0.00_-;_-[$R$-416]\ * &quot;-&quot;??_-;_-@_-">
                  <c:v>180941.26</c:v>
                </c:pt>
                <c:pt idx="1">
                  <c:v>-180213.84</c:v>
                </c:pt>
                <c:pt idx="2">
                  <c:v>-81313.61</c:v>
                </c:pt>
                <c:pt idx="3">
                  <c:v>-21120</c:v>
                </c:pt>
                <c:pt idx="4">
                  <c:v>213064.18</c:v>
                </c:pt>
                <c:pt idx="5">
                  <c:v>-30636.34</c:v>
                </c:pt>
                <c:pt idx="6">
                  <c:v>-72000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C6-0849-8528-E6F018EBF1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30335376"/>
        <c:axId val="4875563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pattFill prst="narHorz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ln>
                    <a:noFill/>
                  </a:ln>
                  <a:effectLst>
                    <a:innerShdw blurRad="114300">
                      <a:schemeClr val="accent1"/>
                    </a:inn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Planilha1!$A$1:$A$7</c15:sqref>
                        </c15:formulaRef>
                      </c:ext>
                    </c:extLst>
                    <c:strCache>
                      <c:ptCount val="7"/>
                      <c:pt idx="0">
                        <c:v>NOTA CAPS </c:v>
                      </c:pt>
                      <c:pt idx="1">
                        <c:v>DESPESAS DE SÁLARIOS </c:v>
                      </c:pt>
                      <c:pt idx="2">
                        <c:v>DESPESAS ALIMENTAÇÃO</c:v>
                      </c:pt>
                      <c:pt idx="3">
                        <c:v>DESPESAS COMB E MANUTENÇÃO </c:v>
                      </c:pt>
                      <c:pt idx="4">
                        <c:v>OUTROS CONVÊNIOS </c:v>
                      </c:pt>
                      <c:pt idx="5">
                        <c:v>IMPOSTOS </c:v>
                      </c:pt>
                      <c:pt idx="6">
                        <c:v>PARCELAMENTOS 2011-2012-2013-2014 e 2015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Planilha1!$B$1:$B$7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DC6-0849-8528-E6F018EBF18F}"/>
                  </c:ext>
                </c:extLst>
              </c15:ser>
            </c15:filteredBarSeries>
          </c:ext>
        </c:extLst>
      </c:barChart>
      <c:catAx>
        <c:axId val="113033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87556320"/>
        <c:crosses val="autoZero"/>
        <c:auto val="1"/>
        <c:lblAlgn val="ctr"/>
        <c:lblOffset val="100"/>
        <c:noMultiLvlLbl val="0"/>
      </c:catAx>
      <c:valAx>
        <c:axId val="487556320"/>
        <c:scaling>
          <c:orientation val="minMax"/>
        </c:scaling>
        <c:delete val="0"/>
        <c:axPos val="l"/>
        <c:numFmt formatCode="_-[$R$-416]\ * #,##0.00_-;\-[$R$-416]\ * #,##0.00_-;_-[$R$-416]\ 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3033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187A-9E05-964C-A4CA-3DBC0BC1C857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29E9A-FD1A-9D40-B596-0E8C8B4E6313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83895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68425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2052320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736215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420110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4104640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788535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472430" algn="l" defTabSz="68389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6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30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2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16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MonkeyBusiness</a:t>
            </a:r>
          </a:p>
          <a:p>
            <a:r>
              <a:rPr lang="pt-BR" dirty="0"/>
              <a:t>Design em Movimento</a:t>
            </a:r>
          </a:p>
          <a:p>
            <a:r>
              <a:rPr lang="pt-BR" dirty="0" err="1"/>
              <a:t>www.monkeybusiness.com.br</a:t>
            </a:r>
            <a:endParaRPr lang="pt-B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9E9A-FD1A-9D40-B596-0E8C8B4E63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5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557045" cy="9875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transition>
    <p:fade/>
  </p:transition>
  <p:txStyles>
    <p:titleStyle>
      <a:lvl1pPr algn="ctr" defTabSz="1368425" rtl="0" eaLnBrk="1" latinLnBrk="0" hangingPunct="1">
        <a:spcBef>
          <a:spcPct val="0"/>
        </a:spcBef>
        <a:buNone/>
        <a:defRPr sz="6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3080" indent="-513080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1885" indent="-427355" algn="l" defTabSz="1368425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0055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393950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078480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762375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446270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130800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5814695" indent="-342265" algn="l" defTabSz="1368425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8425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2320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215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0110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04640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88535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72430" algn="l" defTabSz="13684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rovita.itapema@gmail.com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1.png"/><Relationship Id="rId15" Type="http://schemas.openxmlformats.org/officeDocument/2006/relationships/image" Target="../media/image24.JPG"/><Relationship Id="rId10" Type="http://schemas.openxmlformats.org/officeDocument/2006/relationships/image" Target="../media/image19.JPG"/><Relationship Id="rId4" Type="http://schemas.openxmlformats.org/officeDocument/2006/relationships/image" Target="../media/image10.png"/><Relationship Id="rId9" Type="http://schemas.openxmlformats.org/officeDocument/2006/relationships/image" Target="../media/image18.JPG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t="5438" r="15270" b="5206"/>
          <a:stretch>
            <a:fillRect/>
          </a:stretch>
        </p:blipFill>
        <p:spPr>
          <a:xfrm>
            <a:off x="6313714" y="537029"/>
            <a:ext cx="8563429" cy="8824686"/>
          </a:xfrm>
          <a:prstGeom prst="rect">
            <a:avLst/>
          </a:prstGeom>
        </p:spPr>
      </p:pic>
      <p:pic>
        <p:nvPicPr>
          <p:cNvPr id="13" name="Motion Graph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57260"/>
          <a:stretch>
            <a:fillRect/>
          </a:stretch>
        </p:blipFill>
        <p:spPr>
          <a:xfrm>
            <a:off x="-1" y="0"/>
            <a:ext cx="7503887" cy="987583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18077" r="56936" b="18433"/>
          <a:stretch>
            <a:fillRect/>
          </a:stretch>
        </p:blipFill>
        <p:spPr>
          <a:xfrm>
            <a:off x="6705600" y="1785256"/>
            <a:ext cx="856343" cy="627017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36"/>
          <a:stretch>
            <a:fillRect/>
          </a:stretch>
        </p:blipFill>
        <p:spPr>
          <a:xfrm>
            <a:off x="1146" y="0"/>
            <a:ext cx="7560797" cy="987583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23" t="15138" r="20727" b="70753"/>
          <a:stretch>
            <a:fillRect/>
          </a:stretch>
        </p:blipFill>
        <p:spPr>
          <a:xfrm>
            <a:off x="13460853" y="1440515"/>
            <a:ext cx="711201" cy="139337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727548" y="3976259"/>
            <a:ext cx="608888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55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Provita</a:t>
            </a:r>
            <a:r>
              <a:rPr lang="pt-BR" sz="5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 Projeto Vida Itapema 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333339" y="5729222"/>
            <a:ext cx="4478020" cy="1060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3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Prestação de Contas</a:t>
            </a:r>
            <a:endParaRPr lang="pt-BR" sz="35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3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+mn-ea"/>
              </a:rPr>
              <a:t>Qualitativa 2022 -C.M.S.</a:t>
            </a:r>
            <a:endParaRPr lang="pt-BR" sz="35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22" name="Conector Reto 21"/>
          <p:cNvCxnSpPr/>
          <p:nvPr/>
        </p:nvCxnSpPr>
        <p:spPr>
          <a:xfrm>
            <a:off x="830419" y="5567516"/>
            <a:ext cx="54832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DB661EA5-60EB-2777-5EFB-FA2407E9FF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31293" y="7050881"/>
            <a:ext cx="2321621" cy="200909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FA87569-9C08-624D-5E4E-FC7F04075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7259" y="890093"/>
            <a:ext cx="3249365" cy="2811950"/>
          </a:xfrm>
          <a:prstGeom prst="rect">
            <a:avLst/>
          </a:prstGeom>
        </p:spPr>
      </p:pic>
      <p:pic>
        <p:nvPicPr>
          <p:cNvPr id="8" name="Imagem 7" descr="Gramado com árvores ao fundo&#10;&#10;Descrição gerada automaticamente">
            <a:extLst>
              <a:ext uri="{FF2B5EF4-FFF2-40B4-BE49-F238E27FC236}">
                <a16:creationId xmlns:a16="http://schemas.microsoft.com/office/drawing/2014/main" id="{653D6566-DD33-1D2F-7FB0-22F44F6A03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19" y="2502014"/>
            <a:ext cx="7772400" cy="43719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1237E-6 1.97557E-6 L 0.08272 1.97557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5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9" grpId="0"/>
      <p:bldP spid="19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por Projeto Mês a Mês 2022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2623" y="1383909"/>
            <a:ext cx="14295281" cy="46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Programa WS- CTS </a:t>
            </a: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line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de registros entre Comunidades Terapêuticas ACOMTESC</a:t>
            </a:r>
          </a:p>
        </p:txBody>
      </p:sp>
      <p:cxnSp>
        <p:nvCxnSpPr>
          <p:cNvPr id="61" name="Conector Reto 60"/>
          <p:cNvCxnSpPr/>
          <p:nvPr/>
        </p:nvCxnSpPr>
        <p:spPr>
          <a:xfrm>
            <a:off x="2133782" y="8208759"/>
            <a:ext cx="0" cy="10715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/>
          <p:cNvCxnSpPr/>
          <p:nvPr/>
        </p:nvCxnSpPr>
        <p:spPr>
          <a:xfrm>
            <a:off x="7907325" y="8208759"/>
            <a:ext cx="0" cy="10715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/>
          <p:cNvCxnSpPr/>
          <p:nvPr/>
        </p:nvCxnSpPr>
        <p:spPr>
          <a:xfrm>
            <a:off x="13680869" y="8208759"/>
            <a:ext cx="0" cy="10715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D0E200F4-42D6-49C7-54A7-64C9D9ED3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69" y="2577818"/>
            <a:ext cx="15808035" cy="68932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414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Evolução por Projeto Mês a Mês 2022</a:t>
            </a:r>
          </a:p>
        </p:txBody>
      </p:sp>
      <p:graphicFrame>
        <p:nvGraphicFramePr>
          <p:cNvPr id="35" name="Gráfico 34"/>
          <p:cNvGraphicFramePr/>
          <p:nvPr/>
        </p:nvGraphicFramePr>
        <p:xfrm>
          <a:off x="468469" y="2438400"/>
          <a:ext cx="4941731" cy="449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57" name="Conector Reto 56"/>
          <p:cNvCxnSpPr/>
          <p:nvPr/>
        </p:nvCxnSpPr>
        <p:spPr>
          <a:xfrm>
            <a:off x="15875" y="7600950"/>
            <a:ext cx="17558190" cy="0"/>
          </a:xfrm>
          <a:prstGeom prst="line">
            <a:avLst/>
          </a:prstGeom>
          <a:ln>
            <a:solidFill>
              <a:srgbClr val="1AA97C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ixaDeTexto 57"/>
          <p:cNvSpPr txBox="1"/>
          <p:nvPr/>
        </p:nvSpPr>
        <p:spPr>
          <a:xfrm>
            <a:off x="285505" y="8265149"/>
            <a:ext cx="1880743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7200" b="1" dirty="0">
                <a:solidFill>
                  <a:srgbClr val="1AA97C"/>
                </a:solidFill>
                <a:latin typeface="+mj-lt"/>
                <a:cs typeface="Calibri Light" panose="020F0302020204030204" pitchFamily="34" charset="0"/>
              </a:rPr>
              <a:t>X%</a:t>
            </a:r>
          </a:p>
        </p:txBody>
      </p:sp>
      <p:cxnSp>
        <p:nvCxnSpPr>
          <p:cNvPr id="61" name="Conector Reto 60"/>
          <p:cNvCxnSpPr/>
          <p:nvPr/>
        </p:nvCxnSpPr>
        <p:spPr>
          <a:xfrm>
            <a:off x="2133782" y="8208759"/>
            <a:ext cx="0" cy="10715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/>
          <p:cNvSpPr/>
          <p:nvPr/>
        </p:nvSpPr>
        <p:spPr>
          <a:xfrm>
            <a:off x="2170352" y="7813996"/>
            <a:ext cx="37325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VALOR TOTAL DE ENTRADA: </a:t>
            </a:r>
            <a:r>
              <a:rPr lang="pt-BR" sz="24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$ 394.005,44</a:t>
            </a:r>
          </a:p>
          <a:p>
            <a:pPr>
              <a:lnSpc>
                <a:spcPct val="90000"/>
              </a:lnSpc>
            </a:pPr>
            <a:endParaRPr lang="pt-BR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VALOR DA DIÁRIA CAPS: </a:t>
            </a:r>
          </a:p>
          <a:p>
            <a:pPr>
              <a:lnSpc>
                <a:spcPct val="90000"/>
              </a:lnSpc>
            </a:pPr>
            <a:r>
              <a:rPr lang="pt-BR" sz="24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$ 35,23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6059048" y="8265149"/>
            <a:ext cx="1880743" cy="83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5400" b="1" dirty="0">
                <a:solidFill>
                  <a:srgbClr val="0464AE"/>
                </a:solidFill>
                <a:latin typeface="+mj-lt"/>
                <a:cs typeface="Calibri Light" panose="020F0302020204030204" pitchFamily="34" charset="0"/>
              </a:rPr>
              <a:t>X%</a:t>
            </a:r>
            <a:endParaRPr lang="pt-BR" sz="7200" b="1" dirty="0">
              <a:solidFill>
                <a:srgbClr val="0464AE"/>
              </a:solidFill>
              <a:latin typeface="+mj-lt"/>
              <a:cs typeface="Calibri Light" panose="020F0302020204030204" pitchFamily="34" charset="0"/>
            </a:endParaRPr>
          </a:p>
        </p:txBody>
      </p:sp>
      <p:cxnSp>
        <p:nvCxnSpPr>
          <p:cNvPr id="66" name="Conector Reto 65"/>
          <p:cNvCxnSpPr/>
          <p:nvPr/>
        </p:nvCxnSpPr>
        <p:spPr>
          <a:xfrm>
            <a:off x="7907325" y="8208759"/>
            <a:ext cx="0" cy="10715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 66"/>
          <p:cNvSpPr/>
          <p:nvPr/>
        </p:nvSpPr>
        <p:spPr>
          <a:xfrm>
            <a:off x="7971790" y="7900035"/>
            <a:ext cx="398081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VALOR TOTAL DE SAÍDA:</a:t>
            </a:r>
          </a:p>
          <a:p>
            <a:pPr>
              <a:lnSpc>
                <a:spcPct val="90000"/>
              </a:lnSpc>
            </a:pPr>
            <a:r>
              <a:rPr lang="pt-BR" sz="24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$ 385.383,79 </a:t>
            </a:r>
          </a:p>
        </p:txBody>
      </p:sp>
      <p:sp>
        <p:nvSpPr>
          <p:cNvPr id="69" name="CaixaDeTexto 68"/>
          <p:cNvSpPr txBox="1"/>
          <p:nvPr/>
        </p:nvSpPr>
        <p:spPr>
          <a:xfrm>
            <a:off x="11832592" y="8265149"/>
            <a:ext cx="1880743" cy="83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5400" b="1" dirty="0">
                <a:solidFill>
                  <a:srgbClr val="A6CC48"/>
                </a:solidFill>
                <a:latin typeface="+mj-lt"/>
                <a:cs typeface="Calibri Light" panose="020F0302020204030204" pitchFamily="34" charset="0"/>
              </a:rPr>
              <a:t>X%</a:t>
            </a:r>
            <a:endParaRPr lang="pt-BR" sz="7200" b="1" dirty="0">
              <a:solidFill>
                <a:srgbClr val="A6CC48"/>
              </a:solidFill>
              <a:latin typeface="+mj-lt"/>
              <a:cs typeface="Calibri Light" panose="020F0302020204030204" pitchFamily="34" charset="0"/>
            </a:endParaRPr>
          </a:p>
        </p:txBody>
      </p:sp>
      <p:cxnSp>
        <p:nvCxnSpPr>
          <p:cNvPr id="70" name="Conector Reto 69"/>
          <p:cNvCxnSpPr/>
          <p:nvPr/>
        </p:nvCxnSpPr>
        <p:spPr>
          <a:xfrm>
            <a:off x="13680869" y="8208759"/>
            <a:ext cx="0" cy="10715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ângulo 70"/>
          <p:cNvSpPr/>
          <p:nvPr/>
        </p:nvSpPr>
        <p:spPr>
          <a:xfrm>
            <a:off x="13841899" y="8066091"/>
            <a:ext cx="373252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SALDO 31/12/2022: </a:t>
            </a:r>
          </a:p>
          <a:p>
            <a:pPr>
              <a:lnSpc>
                <a:spcPct val="90000"/>
              </a:lnSpc>
            </a:pPr>
            <a:r>
              <a:rPr lang="pt-BR" sz="2400" dirty="0" err="1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$ 345,85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E53473E-BCF3-344D-D54A-AF8B7A1A1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363505"/>
              </p:ext>
            </p:extLst>
          </p:nvPr>
        </p:nvGraphicFramePr>
        <p:xfrm>
          <a:off x="9231923" y="2384413"/>
          <a:ext cx="6682154" cy="43911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53067">
                  <a:extLst>
                    <a:ext uri="{9D8B030D-6E8A-4147-A177-3AD203B41FA5}">
                      <a16:colId xmlns:a16="http://schemas.microsoft.com/office/drawing/2014/main" val="1077962002"/>
                    </a:ext>
                  </a:extLst>
                </a:gridCol>
                <a:gridCol w="2029087">
                  <a:extLst>
                    <a:ext uri="{9D8B030D-6E8A-4147-A177-3AD203B41FA5}">
                      <a16:colId xmlns:a16="http://schemas.microsoft.com/office/drawing/2014/main" val="3142427113"/>
                    </a:ext>
                  </a:extLst>
                </a:gridCol>
              </a:tblGrid>
              <a:tr h="40563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NOTA CAPS </a:t>
                      </a:r>
                      <a:endParaRPr lang="pt-BR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 R$   180.941,26 </a:t>
                      </a:r>
                      <a:endParaRPr lang="pt-BR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3458872"/>
                  </a:ext>
                </a:extLst>
              </a:tr>
              <a:tr h="40563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DESPESAS DE SÁLARIOS </a:t>
                      </a:r>
                      <a:endParaRPr lang="pt-BR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-R$   180.213,84 </a:t>
                      </a:r>
                      <a:endParaRPr lang="pt-BR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687892"/>
                  </a:ext>
                </a:extLst>
              </a:tr>
              <a:tr h="40563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DESPESAS ALIMENTAÇÃO</a:t>
                      </a:r>
                      <a:endParaRPr lang="pt-B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-R$      81.313,61 </a:t>
                      </a:r>
                      <a:endParaRPr lang="pt-BR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2940058"/>
                  </a:ext>
                </a:extLst>
              </a:tr>
              <a:tr h="1628773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DESPESAS COMB E MANUTENÇÃO </a:t>
                      </a:r>
                      <a:endParaRPr lang="pt-B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-</a:t>
                      </a:r>
                      <a:r>
                        <a:rPr lang="pt-BR" sz="1100" u="none" strike="noStrike" dirty="0" err="1">
                          <a:effectLst/>
                        </a:rPr>
                        <a:t>R</a:t>
                      </a:r>
                      <a:r>
                        <a:rPr lang="pt-BR" sz="1100" u="none" strike="noStrike" dirty="0">
                          <a:effectLst/>
                        </a:rPr>
                        <a:t>$      21.120,00 </a:t>
                      </a:r>
                      <a:endParaRPr lang="pt-B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9892500"/>
                  </a:ext>
                </a:extLst>
              </a:tr>
              <a:tr h="40563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OUTROS CONVÊNIOS </a:t>
                      </a:r>
                      <a:endParaRPr lang="pt-BR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 R$   213.064,18 </a:t>
                      </a:r>
                      <a:endParaRPr lang="pt-BR" sz="11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487781"/>
                  </a:ext>
                </a:extLst>
              </a:tr>
              <a:tr h="40563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IMPOSTOS </a:t>
                      </a:r>
                      <a:endParaRPr lang="pt-BR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-R$      30.636,34 </a:t>
                      </a:r>
                      <a:endParaRPr lang="pt-BR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5641401"/>
                  </a:ext>
                </a:extLst>
              </a:tr>
              <a:tr h="73419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PARCELAMENTOS 2011-2012-2013-2014 e 2015 </a:t>
                      </a:r>
                      <a:endParaRPr lang="pt-BR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-</a:t>
                      </a:r>
                      <a:r>
                        <a:rPr lang="pt-BR" sz="1100" u="none" strike="noStrike" dirty="0" err="1">
                          <a:effectLst/>
                        </a:rPr>
                        <a:t>R</a:t>
                      </a:r>
                      <a:r>
                        <a:rPr lang="pt-BR" sz="1100" u="none" strike="noStrike" dirty="0">
                          <a:effectLst/>
                        </a:rPr>
                        <a:t>$      72.000,00 </a:t>
                      </a:r>
                      <a:endParaRPr lang="pt-BR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3738673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304BCB95-550F-21EE-C0A3-CEEE8860BA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9643018"/>
              </p:ext>
            </p:extLst>
          </p:nvPr>
        </p:nvGraphicFramePr>
        <p:xfrm>
          <a:off x="269880" y="2170075"/>
          <a:ext cx="7637445" cy="5217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932785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4.07648E-6 -1.32776E-6 L 0.04041 -1.32776E-6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4.07648E-6 -1.32776E-6 L 0.04041 -1.32776E-6 " pathEditMode="relative" rAng="0" ptsTypes="AA">
                                      <p:cBhvr>
                                        <p:cTn id="53" dur="5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59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4.07648E-6 -1.32776E-6 L 0.04041 -1.32776E-6 " pathEditMode="relative" rAng="0" ptsTypes="AA">
                                      <p:cBhvr>
                                        <p:cTn id="67" dur="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Graphic spid="35" grpId="0">
        <p:bldAsOne/>
      </p:bldGraphic>
      <p:bldGraphic spid="35" grpId="1">
        <p:bldAsOne/>
      </p:bldGraphic>
      <p:bldP spid="58" grpId="0"/>
      <p:bldP spid="58" grpId="1"/>
      <p:bldP spid="62" grpId="0"/>
      <p:bldP spid="62" grpId="1"/>
      <p:bldP spid="65" grpId="0"/>
      <p:bldP spid="65" grpId="1"/>
      <p:bldP spid="67" grpId="0"/>
      <p:bldP spid="67" grpId="1"/>
      <p:bldP spid="69" grpId="0"/>
      <p:bldP spid="69" grpId="1"/>
      <p:bldP spid="71" grpId="0"/>
      <p:bldP spid="7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Caracterização da Entidade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344684"/>
            <a:ext cx="14295281" cy="46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468630" y="3348355"/>
            <a:ext cx="106457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 Estrada Geral do Alto Areal ,7750, Alto Areal – Itapema- SC </a:t>
            </a:r>
          </a:p>
          <a:p>
            <a:pPr algn="ctr">
              <a:lnSpc>
                <a:spcPct val="90000"/>
              </a:lnSpc>
            </a:pP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 Email: </a:t>
            </a: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  <a:hlinkClick r:id="rId6"/>
              </a:rPr>
              <a:t>provita.itapema@gmail.com</a:t>
            </a: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 (PIX PARA DOAÇÃO)</a:t>
            </a:r>
            <a:endParaRPr lang="pt-BR" sz="2800" b="1" dirty="0">
              <a:solidFill>
                <a:schemeClr val="bg1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214630" y="2257425"/>
            <a:ext cx="1071880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5500" b="1" dirty="0">
                <a:solidFill>
                  <a:srgbClr val="1AA9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PROVITA- 02.717.050/0001-10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468631" y="4264660"/>
            <a:ext cx="15691632" cy="869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Entidade constituída em 14/05/1998, em itapema, com finalidade de promover tratamento gratuito para pacientes acometidos pela doença da dependência química (álcool e outras drogas), a instituição recebe pacientes que de forma voluntária desejem se recuperar no modelo de tratamento residencial aberto temporário. </a:t>
            </a: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Missão: Oferecer um serviço de excelência na região voltado para tratamento e recuperação de pessoas portadoras de dependência química, assegurando os recursos destinados para a manutenção de uma instalação moderna confiável e humana.</a:t>
            </a: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Visão: Ser reconhecida pela qualidade e excelência na prestação de serviços d e tratamentos e recuperação de pessoas portadoras de dependência química ( álcool e outras drogas). </a:t>
            </a: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Valores: SERIEDADE: Com todos os públicos, RESPEITO: a dignidade humana, SEGURANÇA: no ambiente de trabalho, COLABORADORES comprometidos e realizados, QUALIDADE E CRESCIMENTO.</a:t>
            </a:r>
          </a:p>
          <a:p>
            <a:pPr>
              <a:lnSpc>
                <a:spcPct val="90000"/>
              </a:lnSpc>
            </a:pPr>
            <a:endParaRPr lang="pt-BR" dirty="0" err="1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 err="1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 err="1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 err="1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Imagem 11" descr="Lago com árvores em volta&#10;&#10;Descrição gerada automaticamente">
            <a:extLst>
              <a:ext uri="{FF2B5EF4-FFF2-40B4-BE49-F238E27FC236}">
                <a16:creationId xmlns:a16="http://schemas.microsoft.com/office/drawing/2014/main" id="{8C6EAF91-1667-2105-C659-B65710A30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892" y="1396583"/>
            <a:ext cx="3684781" cy="27635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35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 nodePh="1">
                                  <p:stCondLst>
                                    <p:cond delay="35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94729E-7 -3.4062E-6 L 0.04041 -3.4062E-6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4336E-6 -1.58817E-6 L 0.04041 -1.58817E-6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3" grpId="0"/>
      <p:bldP spid="43" grpId="1"/>
      <p:bldP spid="44" grpId="0"/>
      <p:bldP spid="4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sp>
        <p:nvSpPr>
          <p:cNvPr id="59" name="Retângulo 58"/>
          <p:cNvSpPr/>
          <p:nvPr/>
        </p:nvSpPr>
        <p:spPr>
          <a:xfrm>
            <a:off x="128588" y="3353342"/>
            <a:ext cx="17302162" cy="669742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Projetos e Programas desenvolvidos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14061" y="1341161"/>
            <a:ext cx="14295281" cy="46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Provita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X desenvolve X atividades que seguem abaixo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37422" r="63331" b="45796"/>
          <a:stretch>
            <a:fillRect/>
          </a:stretch>
        </p:blipFill>
        <p:spPr>
          <a:xfrm>
            <a:off x="4408939" y="2587831"/>
            <a:ext cx="2005394" cy="2005394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3" t="37422" r="46187" b="45796"/>
          <a:stretch>
            <a:fillRect/>
          </a:stretch>
        </p:blipFill>
        <p:spPr>
          <a:xfrm>
            <a:off x="7935274" y="2613545"/>
            <a:ext cx="2005394" cy="2005394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8" t="37422" r="29152" b="45796"/>
          <a:stretch>
            <a:fillRect/>
          </a:stretch>
        </p:blipFill>
        <p:spPr>
          <a:xfrm>
            <a:off x="11083163" y="2587831"/>
            <a:ext cx="2005394" cy="2005394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4" t="37422" r="12116" b="45796"/>
          <a:stretch>
            <a:fillRect/>
          </a:stretch>
        </p:blipFill>
        <p:spPr>
          <a:xfrm>
            <a:off x="14496475" y="2587831"/>
            <a:ext cx="2005394" cy="2005394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37422" r="80475" b="45796"/>
          <a:stretch>
            <a:fillRect/>
          </a:stretch>
        </p:blipFill>
        <p:spPr>
          <a:xfrm>
            <a:off x="1026235" y="2607161"/>
            <a:ext cx="2005394" cy="200539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168" y="3130787"/>
            <a:ext cx="762040" cy="755690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231294" y="4479198"/>
            <a:ext cx="3512492" cy="5821594"/>
            <a:chOff x="231294" y="4831634"/>
            <a:chExt cx="3512492" cy="5821594"/>
          </a:xfrm>
        </p:grpSpPr>
        <p:sp>
          <p:nvSpPr>
            <p:cNvPr id="46" name="CaixaDeTexto 45"/>
            <p:cNvSpPr txBox="1"/>
            <p:nvPr/>
          </p:nvSpPr>
          <p:spPr>
            <a:xfrm>
              <a:off x="677564" y="4831634"/>
              <a:ext cx="2802493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Grupo psicoterapêutico 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231294" y="5699564"/>
              <a:ext cx="3512492" cy="4953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Espaço de reflexão onde o paciente possa buscar sentindo em suas próprias vivências, tentando encontrar respostas diferentes da droga para sua reabilitação psíquica, marcada pelas fragilidades, pelas angústia e perdas vivenciadas </a:t>
              </a: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10779285" y="4605984"/>
            <a:ext cx="3049905" cy="6428965"/>
            <a:chOff x="3761825" y="5090144"/>
            <a:chExt cx="3029743" cy="6429025"/>
          </a:xfrm>
        </p:grpSpPr>
        <p:sp>
          <p:nvSpPr>
            <p:cNvPr id="49" name="CaixaDeTexto 48"/>
            <p:cNvSpPr txBox="1"/>
            <p:nvPr/>
          </p:nvSpPr>
          <p:spPr>
            <a:xfrm>
              <a:off x="3761825" y="5090144"/>
              <a:ext cx="2711374" cy="480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Yoga 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3761825" y="5679055"/>
              <a:ext cx="3029743" cy="5840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Yoga é uma prática de atividade física que tem como objetivo trabalhar corpo e mente de uma forma única, auxiliando no controle de stress, ansiedade, dores musculares, equilíbrio e promoção do bem estar</a:t>
              </a:r>
              <a:r>
                <a:rPr lang="pt-BR" b="0" i="0" dirty="0">
                  <a:solidFill>
                    <a:srgbClr val="212529"/>
                  </a:solidFill>
                  <a:effectLst/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. </a:t>
              </a: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ea"/>
              </a:endParaRPr>
            </a:p>
            <a:p>
              <a:pPr algn="ctr">
                <a:lnSpc>
                  <a:spcPct val="90000"/>
                </a:lnSpc>
              </a:pPr>
              <a:endParaRPr lang="pt-BR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608" y="3178412"/>
            <a:ext cx="762040" cy="7556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951" y="3168957"/>
            <a:ext cx="762040" cy="75569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4653" y="3178412"/>
            <a:ext cx="762040" cy="7556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7938" y="3178412"/>
            <a:ext cx="762040" cy="75569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3980159" y="4561451"/>
            <a:ext cx="3029743" cy="3142886"/>
            <a:chOff x="3962111" y="5077113"/>
            <a:chExt cx="3029743" cy="3142886"/>
          </a:xfrm>
        </p:grpSpPr>
        <p:sp>
          <p:nvSpPr>
            <p:cNvPr id="19" name="CaixaDeTexto 48"/>
            <p:cNvSpPr txBox="1"/>
            <p:nvPr/>
          </p:nvSpPr>
          <p:spPr>
            <a:xfrm>
              <a:off x="4114326" y="5077113"/>
              <a:ext cx="2711374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 Parapsicólogo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3962111" y="5883975"/>
              <a:ext cx="3029743" cy="2336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Ciência que estuda os fenômenos de natureza psíquica e conhecimento conectados a vivência do homem</a:t>
              </a: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7520138" y="4720232"/>
            <a:ext cx="3029743" cy="4122088"/>
            <a:chOff x="3955141" y="5077113"/>
            <a:chExt cx="3029743" cy="4122088"/>
          </a:xfrm>
        </p:grpSpPr>
        <p:sp>
          <p:nvSpPr>
            <p:cNvPr id="22" name="CaixaDeTexto 48"/>
            <p:cNvSpPr txBox="1"/>
            <p:nvPr/>
          </p:nvSpPr>
          <p:spPr>
            <a:xfrm>
              <a:off x="4114326" y="5077113"/>
              <a:ext cx="271137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Arteterapia 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3955141" y="5741331"/>
              <a:ext cx="3029743" cy="3457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Momento de elaboração os conteúdos psíquicos através de expressões artísticas, promovendo a saúde mental em suas dimensões</a:t>
              </a: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3956633" y="4631108"/>
            <a:ext cx="3049905" cy="4933396"/>
            <a:chOff x="3561039" y="5115267"/>
            <a:chExt cx="3029743" cy="4933438"/>
          </a:xfrm>
        </p:grpSpPr>
        <p:sp>
          <p:nvSpPr>
            <p:cNvPr id="29" name="CaixaDeTexto 48"/>
            <p:cNvSpPr txBox="1"/>
            <p:nvPr/>
          </p:nvSpPr>
          <p:spPr>
            <a:xfrm>
              <a:off x="3755468" y="5115267"/>
              <a:ext cx="2711374" cy="480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Esporte e Lazer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3561039" y="5842902"/>
              <a:ext cx="3029743" cy="4205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Tem objetivo de motivar e orientar a prática de exercícios físicos em busca de desintoxicação, visando auxiliar o acolhido a recuperar o prazer por uma atividade não relacionada a droga. </a:t>
              </a: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4" dur="1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09032E-6 5.89937E-7 L -1.09032E-6 -0.01945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47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2.3506E-8 -4.11027E-6 L 2.3506E-8 -0.01945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0" dur="1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65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3" dur="1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81" dur="1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86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91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96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101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18434E-6 -1.26025E-6 L -1.18434E-6 -0.01945 " pathEditMode="relative" rAng="0" ptsTypes="AA">
                                      <p:cBhvr>
                                        <p:cTn id="106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4.42094E-7 4.42855E-6 L -4.42094E-7 -0.01945 " pathEditMode="relative" rAng="0" ptsTypes="AA">
                                      <p:cBhvr>
                                        <p:cTn id="111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73022E-6 -4.74361E-6 L 3.73022E-6 -0.01945 " pathEditMode="relative" rAng="0" ptsTypes="AA">
                                      <p:cBhvr>
                                        <p:cTn id="116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" grpId="0"/>
      <p:bldP spid="6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sp>
        <p:nvSpPr>
          <p:cNvPr id="59" name="Retângulo 58"/>
          <p:cNvSpPr/>
          <p:nvPr/>
        </p:nvSpPr>
        <p:spPr>
          <a:xfrm>
            <a:off x="199593" y="3285072"/>
            <a:ext cx="17302162" cy="669742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Projetos e Programas desenvolvidos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14061" y="1341161"/>
            <a:ext cx="14295281" cy="46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Provita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X desenvolve X atividades que seguem abaixo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37422" r="63331" b="45796"/>
          <a:stretch>
            <a:fillRect/>
          </a:stretch>
        </p:blipFill>
        <p:spPr>
          <a:xfrm>
            <a:off x="4408939" y="2587831"/>
            <a:ext cx="2005394" cy="2005394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3" t="37422" r="46187" b="45796"/>
          <a:stretch>
            <a:fillRect/>
          </a:stretch>
        </p:blipFill>
        <p:spPr>
          <a:xfrm>
            <a:off x="7935274" y="2613545"/>
            <a:ext cx="2005394" cy="2005394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8" t="37422" r="29152" b="45796"/>
          <a:stretch>
            <a:fillRect/>
          </a:stretch>
        </p:blipFill>
        <p:spPr>
          <a:xfrm>
            <a:off x="11083163" y="2587831"/>
            <a:ext cx="2005394" cy="2005394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4" t="37422" r="12116" b="45796"/>
          <a:stretch>
            <a:fillRect/>
          </a:stretch>
        </p:blipFill>
        <p:spPr>
          <a:xfrm>
            <a:off x="14496475" y="2587831"/>
            <a:ext cx="2005394" cy="2005394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37422" r="80475" b="45796"/>
          <a:stretch>
            <a:fillRect/>
          </a:stretch>
        </p:blipFill>
        <p:spPr>
          <a:xfrm>
            <a:off x="1026235" y="2607161"/>
            <a:ext cx="2005394" cy="2005394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168" y="3130787"/>
            <a:ext cx="762040" cy="755690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231294" y="4479198"/>
            <a:ext cx="3512492" cy="5447645"/>
            <a:chOff x="231294" y="4831634"/>
            <a:chExt cx="3512492" cy="5447645"/>
          </a:xfrm>
        </p:grpSpPr>
        <p:sp>
          <p:nvSpPr>
            <p:cNvPr id="46" name="CaixaDeTexto 45"/>
            <p:cNvSpPr txBox="1"/>
            <p:nvPr/>
          </p:nvSpPr>
          <p:spPr>
            <a:xfrm>
              <a:off x="677565" y="4831634"/>
              <a:ext cx="2619234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Grupo de 12 Passos  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231294" y="5699564"/>
              <a:ext cx="3512492" cy="4579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 trabalho com os 12 passos do AA e NA, é realizado através de grupos estudos, tarefas, palestras e seminários. Tem como objetivo de oferecer conhecimentos sobre a dependência, aprendizagem para lidar com a abstinência e gatilhos.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10768393" y="4539288"/>
            <a:ext cx="3049905" cy="4010092"/>
            <a:chOff x="3751005" y="5023450"/>
            <a:chExt cx="3029743" cy="4010132"/>
          </a:xfrm>
        </p:grpSpPr>
        <p:sp>
          <p:nvSpPr>
            <p:cNvPr id="49" name="CaixaDeTexto 48"/>
            <p:cNvSpPr txBox="1"/>
            <p:nvPr/>
          </p:nvSpPr>
          <p:spPr>
            <a:xfrm>
              <a:off x="3804383" y="5023450"/>
              <a:ext cx="2711374" cy="867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Reunião familiares   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50" name="Retângulo 49"/>
            <p:cNvSpPr/>
            <p:nvPr/>
          </p:nvSpPr>
          <p:spPr>
            <a:xfrm>
              <a:off x="3751005" y="5991180"/>
              <a:ext cx="3029743" cy="3042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Realizada quinzenalmente, e atendimentos diário e contínuo das demandas familiares e seus acolhidos. </a:t>
              </a:r>
            </a:p>
            <a:p>
              <a:pPr algn="ctr">
                <a:lnSpc>
                  <a:spcPct val="90000"/>
                </a:lnSpc>
              </a:pPr>
              <a:endParaRPr lang="pt-BR" sz="24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608" y="3178412"/>
            <a:ext cx="762040" cy="7556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951" y="3168957"/>
            <a:ext cx="762040" cy="75569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4653" y="3178412"/>
            <a:ext cx="762040" cy="75569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7938" y="3178412"/>
            <a:ext cx="762040" cy="755690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3937545" y="4517639"/>
            <a:ext cx="3029743" cy="5072896"/>
            <a:chOff x="3919497" y="5033303"/>
            <a:chExt cx="3029743" cy="5072880"/>
          </a:xfrm>
        </p:grpSpPr>
        <p:sp>
          <p:nvSpPr>
            <p:cNvPr id="19" name="CaixaDeTexto 48"/>
            <p:cNvSpPr txBox="1"/>
            <p:nvPr/>
          </p:nvSpPr>
          <p:spPr>
            <a:xfrm>
              <a:off x="4021020" y="5033303"/>
              <a:ext cx="2711374" cy="1255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 Reuniões de prevenção a recaída 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3919497" y="6274377"/>
              <a:ext cx="3029743" cy="3831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Organizada semanalmente, no molde operativo, interativo e reflexivo, identificando sinais e sintomas que antecedem o episódios de recaída. </a:t>
              </a: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7455414" y="4511155"/>
            <a:ext cx="3029743" cy="5481268"/>
            <a:chOff x="3877859" y="5077114"/>
            <a:chExt cx="3029743" cy="5481268"/>
          </a:xfrm>
        </p:grpSpPr>
        <p:sp>
          <p:nvSpPr>
            <p:cNvPr id="22" name="CaixaDeTexto 48"/>
            <p:cNvSpPr txBox="1"/>
            <p:nvPr/>
          </p:nvSpPr>
          <p:spPr>
            <a:xfrm>
              <a:off x="4114326" y="5077114"/>
              <a:ext cx="2578592" cy="164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Atividades de promoção de autocuidado 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3877859" y="6352615"/>
              <a:ext cx="3029743" cy="4205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Tem como objetivo a prática de atos da vida cotidiana. Através de treinamentos, orientações individuais, reeducação com relação a higiene pessoal bucal e cuidados pessoais</a:t>
              </a: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3992110" y="4631108"/>
            <a:ext cx="3049905" cy="4855279"/>
            <a:chOff x="3596282" y="5115267"/>
            <a:chExt cx="3029743" cy="4855320"/>
          </a:xfrm>
        </p:grpSpPr>
        <p:sp>
          <p:nvSpPr>
            <p:cNvPr id="29" name="CaixaDeTexto 48"/>
            <p:cNvSpPr txBox="1"/>
            <p:nvPr/>
          </p:nvSpPr>
          <p:spPr>
            <a:xfrm>
              <a:off x="3755468" y="5115267"/>
              <a:ext cx="2870557" cy="1255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Alimentação e promoção de hábitos saudáveis</a:t>
              </a:r>
              <a:endPara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3596282" y="6512688"/>
              <a:ext cx="3029743" cy="34578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dirty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  <a:sym typeface="+mn-ea"/>
                </a:rPr>
                <a:t>Tem objetivo melhorar a dieta alimentar e promover hábitos saudáveis, aprimorar o preparo de alimentos para consumo interno. </a:t>
              </a: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8429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34" dur="1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4.89106E-7 -3.97042E-6 L -4.89106E-7 -0.01945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47" dur="1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2.87768E-6 -4.43819E-6 L 2.87768E-6 -0.01945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0" dur="1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65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3" dur="1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81" dur="1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86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91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96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101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75391E-7 -3.85951E-6 L -1.75391E-7 -0.01945 " pathEditMode="relative" rAng="0" ptsTypes="AA">
                                      <p:cBhvr>
                                        <p:cTn id="106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3.7248E-6 2.90789E-6 L -3.7248E-6 -0.01945 " pathEditMode="relative" rAng="0" ptsTypes="AA">
                                      <p:cBhvr>
                                        <p:cTn id="111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3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4.75997E-6 3.90291E-6 L 4.75997E-6 -0.01945 " pathEditMode="relative" rAng="0" ptsTypes="AA">
                                      <p:cBhvr>
                                        <p:cTn id="116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19070" y="228282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Fotos: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14061" y="1341161"/>
            <a:ext cx="14295281" cy="46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Provita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X desenvolve X atividades que seguem abaixo</a:t>
            </a:r>
          </a:p>
        </p:txBody>
      </p:sp>
      <p:pic>
        <p:nvPicPr>
          <p:cNvPr id="9" name="Imagem 8" descr="Grupo de pessoas em uma sala&#10;&#10;Descrição gerada automaticamente com confiança média">
            <a:extLst>
              <a:ext uri="{FF2B5EF4-FFF2-40B4-BE49-F238E27FC236}">
                <a16:creationId xmlns:a16="http://schemas.microsoft.com/office/drawing/2014/main" id="{A0051082-F2A8-97C7-5A8A-8BE8FC6FC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6" y="4451738"/>
            <a:ext cx="4596329" cy="2584177"/>
          </a:xfrm>
          <a:prstGeom prst="rect">
            <a:avLst/>
          </a:prstGeom>
        </p:spPr>
      </p:pic>
      <p:pic>
        <p:nvPicPr>
          <p:cNvPr id="17" name="Imagem 16" descr="Pessoas em uma sala&#10;&#10;Descrição gerada automaticamente com confiança média">
            <a:extLst>
              <a:ext uri="{FF2B5EF4-FFF2-40B4-BE49-F238E27FC236}">
                <a16:creationId xmlns:a16="http://schemas.microsoft.com/office/drawing/2014/main" id="{BF3DB3FF-D0A3-92F1-E2E2-6C59DAAE3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082" y="2019300"/>
            <a:ext cx="2672271" cy="5195918"/>
          </a:xfrm>
          <a:prstGeom prst="rect">
            <a:avLst/>
          </a:prstGeom>
        </p:spPr>
      </p:pic>
      <p:pic>
        <p:nvPicPr>
          <p:cNvPr id="27" name="Imagem 26" descr="Grupo de pessoas em campo de futebol&#10;&#10;Descrição gerada automaticamente">
            <a:extLst>
              <a:ext uri="{FF2B5EF4-FFF2-40B4-BE49-F238E27FC236}">
                <a16:creationId xmlns:a16="http://schemas.microsoft.com/office/drawing/2014/main" id="{4FBAF298-3B8C-D14F-BEC2-0FCE00BFBF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6" y="7163788"/>
            <a:ext cx="4677508" cy="2584177"/>
          </a:xfrm>
          <a:prstGeom prst="rect">
            <a:avLst/>
          </a:prstGeom>
        </p:spPr>
      </p:pic>
      <p:pic>
        <p:nvPicPr>
          <p:cNvPr id="34" name="Imagem 33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ED21DE38-F039-4A65-3AD9-676E8FC2AE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3752" y="7293727"/>
            <a:ext cx="4412264" cy="2481899"/>
          </a:xfrm>
          <a:prstGeom prst="rect">
            <a:avLst/>
          </a:prstGeom>
        </p:spPr>
      </p:pic>
      <p:pic>
        <p:nvPicPr>
          <p:cNvPr id="41" name="Imagem 40" descr="Pessoas em uma sala&#10;&#10;Descrição gerada automaticamente com confiança média">
            <a:extLst>
              <a:ext uri="{FF2B5EF4-FFF2-40B4-BE49-F238E27FC236}">
                <a16:creationId xmlns:a16="http://schemas.microsoft.com/office/drawing/2014/main" id="{579B78B0-80B1-30A5-8B99-1634901913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15" y="6369710"/>
            <a:ext cx="2811314" cy="3402312"/>
          </a:xfrm>
          <a:prstGeom prst="rect">
            <a:avLst/>
          </a:prstGeom>
        </p:spPr>
      </p:pic>
      <p:pic>
        <p:nvPicPr>
          <p:cNvPr id="43" name="Imagem 42" descr="Grupo de pessoas sentadas e em pé na grama&#10;&#10;Descrição gerada automaticamente">
            <a:extLst>
              <a:ext uri="{FF2B5EF4-FFF2-40B4-BE49-F238E27FC236}">
                <a16:creationId xmlns:a16="http://schemas.microsoft.com/office/drawing/2014/main" id="{CA8C7A5A-315B-9761-F14A-236A3DD56F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150" y="5957892"/>
            <a:ext cx="3889023" cy="3914653"/>
          </a:xfrm>
          <a:prstGeom prst="rect">
            <a:avLst/>
          </a:prstGeom>
        </p:spPr>
      </p:pic>
      <p:pic>
        <p:nvPicPr>
          <p:cNvPr id="47" name="Imagem 46" descr="Grupo de pessoas sentadas e em pé na grama&#10;&#10;Descrição gerada automaticamente">
            <a:extLst>
              <a:ext uri="{FF2B5EF4-FFF2-40B4-BE49-F238E27FC236}">
                <a16:creationId xmlns:a16="http://schemas.microsoft.com/office/drawing/2014/main" id="{90D143A0-D2C6-EF8B-7809-37E1D8207D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549" y="2247582"/>
            <a:ext cx="4357993" cy="3268495"/>
          </a:xfrm>
          <a:prstGeom prst="rect">
            <a:avLst/>
          </a:prstGeom>
        </p:spPr>
      </p:pic>
      <p:pic>
        <p:nvPicPr>
          <p:cNvPr id="53" name="Imagem 52" descr="Bolo com frutas em cima da mesa&#10;&#10;Descrição gerada automaticamente">
            <a:extLst>
              <a:ext uri="{FF2B5EF4-FFF2-40B4-BE49-F238E27FC236}">
                <a16:creationId xmlns:a16="http://schemas.microsoft.com/office/drawing/2014/main" id="{6B35051A-26A6-7C1D-30FA-B449C78ADC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76" y="2645876"/>
            <a:ext cx="2551735" cy="3402313"/>
          </a:xfrm>
          <a:prstGeom prst="rect">
            <a:avLst/>
          </a:prstGeom>
        </p:spPr>
      </p:pic>
      <p:pic>
        <p:nvPicPr>
          <p:cNvPr id="55" name="Imagem 54" descr="Jardim com plantas e pedras&#10;&#10;Descrição gerada automaticamente">
            <a:extLst>
              <a:ext uri="{FF2B5EF4-FFF2-40B4-BE49-F238E27FC236}">
                <a16:creationId xmlns:a16="http://schemas.microsoft.com/office/drawing/2014/main" id="{6C9D7DA6-D5E1-A24C-BFE9-7828455757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290" y="2744099"/>
            <a:ext cx="1981720" cy="2642293"/>
          </a:xfrm>
          <a:prstGeom prst="rect">
            <a:avLst/>
          </a:prstGeom>
        </p:spPr>
      </p:pic>
      <p:pic>
        <p:nvPicPr>
          <p:cNvPr id="57" name="Imagem 56" descr="Pessoas sentadas ao redor de uma mesa com cadeiras&#10;&#10;Descrição gerada automaticamente">
            <a:extLst>
              <a:ext uri="{FF2B5EF4-FFF2-40B4-BE49-F238E27FC236}">
                <a16:creationId xmlns:a16="http://schemas.microsoft.com/office/drawing/2014/main" id="{2E590577-E61C-1F0D-74AE-BD59A2273E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74" y="1924083"/>
            <a:ext cx="4357992" cy="23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46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1" t="8487" r="726" b="75310"/>
          <a:stretch>
            <a:fillRect/>
          </a:stretch>
        </p:blipFill>
        <p:spPr>
          <a:xfrm>
            <a:off x="16573500" y="838200"/>
            <a:ext cx="857250" cy="16002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DESCRIÇÃO POR PROJETO OU 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344684"/>
            <a:ext cx="14295281" cy="464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projeto A, que segue foto abaixo, ofertamos  as ações dena descrição  ao lado da foto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4305" r="48252" b="30751"/>
          <a:stretch>
            <a:fillRect/>
          </a:stretch>
        </p:blipFill>
        <p:spPr>
          <a:xfrm>
            <a:off x="476250" y="2235835"/>
            <a:ext cx="4333240" cy="2233930"/>
          </a:xfrm>
          <a:prstGeom prst="rect">
            <a:avLst/>
          </a:prstGeom>
        </p:spPr>
      </p:pic>
      <p:sp>
        <p:nvSpPr>
          <p:cNvPr id="42" name="CaixaDeTexto 41"/>
          <p:cNvSpPr txBox="1"/>
          <p:nvPr/>
        </p:nvSpPr>
        <p:spPr>
          <a:xfrm>
            <a:off x="587375" y="2438400"/>
            <a:ext cx="1025525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pt-BR" sz="1800" b="1" dirty="0">
                <a:solidFill>
                  <a:schemeClr val="bg1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FOTOS</a:t>
            </a:r>
            <a:endParaRPr lang="pt-BR" sz="2800" b="1" dirty="0">
              <a:solidFill>
                <a:schemeClr val="bg1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525615"/>
              </p:ext>
            </p:extLst>
          </p:nvPr>
        </p:nvGraphicFramePr>
        <p:xfrm>
          <a:off x="587375" y="6120187"/>
          <a:ext cx="8784590" cy="3386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0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1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1815">
                <a:tc gridSpan="4">
                  <a:txBody>
                    <a:bodyPr/>
                    <a:lstStyle/>
                    <a:p>
                      <a:pPr algn="l"/>
                      <a:r>
                        <a:rPr lang="pt-BR" b="1" dirty="0"/>
                        <a:t>Quantitativos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Acolhimento para tratamento da DQ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Vagas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Vagas- Saúde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Valor Repasse Anual 2022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15">
                <a:tc>
                  <a:txBody>
                    <a:bodyPr/>
                    <a:lstStyle/>
                    <a:p>
                      <a:pPr algn="l"/>
                      <a:r>
                        <a:rPr lang="pt-BR" sz="24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Quantidade/ Anual</a:t>
                      </a:r>
                      <a:endParaRPr lang="pt-BR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R$ 180.941,26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13684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pt-BR" sz="24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6.655 diárias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R$ 35,23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9959463" y="6755120"/>
            <a:ext cx="70124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32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Observações que acharem necessários:</a:t>
            </a:r>
          </a:p>
          <a:p>
            <a:pPr>
              <a:lnSpc>
                <a:spcPct val="90000"/>
              </a:lnSpc>
            </a:pPr>
            <a:r>
              <a:rPr lang="pt-BR" sz="32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Atendimentos médicos da rede: Caps, COASI, Farmácia Especializada.</a:t>
            </a:r>
          </a:p>
          <a:p>
            <a:pPr>
              <a:lnSpc>
                <a:spcPct val="90000"/>
              </a:lnSpc>
            </a:pPr>
            <a:r>
              <a:rPr lang="pt-BR" sz="32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Atendimento Odontológico voluntárias em Itajaí 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10066655" y="2204720"/>
            <a:ext cx="5836920" cy="43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2500" b="1" dirty="0" err="1">
                <a:solidFill>
                  <a:srgbClr val="1AA97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Atendimento de tal população</a:t>
            </a:r>
            <a:endParaRPr lang="pt-BR" sz="2500" b="1" dirty="0">
              <a:solidFill>
                <a:srgbClr val="1AA97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9739745" y="2642235"/>
            <a:ext cx="7343343" cy="6075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Atendemos no ano de 2022,  221 acolhidos , em tratamento da dependência química, com tempo média de permanência de 3 meses e 12 dias. </a:t>
            </a: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programa terapêutico oferece 9 meses para vagas CAPS – Itapema.</a:t>
            </a: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 ações desenvolvidas,  envolve  profissionais como, monitoria diurna e noturna, responsável técnico, coordenação geral, assistente social, psicóloga, parapsicólogo, arteterapeuta, professor de yoga e pastores, grupo de NA e AA.</a:t>
            </a: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Imagem 8" descr="Pessoas sentadas ao redor de uma mesa com cadeiras&#10;&#10;Descrição gerada automaticamente">
            <a:extLst>
              <a:ext uri="{FF2B5EF4-FFF2-40B4-BE49-F238E27FC236}">
                <a16:creationId xmlns:a16="http://schemas.microsoft.com/office/drawing/2014/main" id="{5F50EF26-1416-A1D7-C131-3B121CDDE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6" y="1809504"/>
            <a:ext cx="7772400" cy="421035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3.11635E-6 2.71661E-7 L 3.11635E-6 0.038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648E-6 -1.38563E-6 L 0.03715 -1.38563E-6 " pathEditMode="relative" rAng="0" ptsTypes="AA">
                                      <p:cBhvr>
                                        <p:cTn id="33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3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94729E-7 -3.4062E-6 L 0.04041 -3.4062E-6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57825E-6 2.74393E-6 L 0.04042 2.74393E-6 " pathEditMode="relative" rAng="0" ptsTypes="AA">
                                      <p:cBhvr>
                                        <p:cTn id="43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9.23063E-7 -3.80968E-7 L 0.03716 -3.80968E-7 " pathEditMode="relative" rAng="0" ptsTypes="AA">
                                      <p:cBhvr>
                                        <p:cTn id="48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decel="100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1.55863E-6 4.12152E-6 L 0.04041 4.12152E-6 " pathEditMode="relative" rAng="0" ptsTypes="AA">
                                      <p:cBhvr>
                                        <p:cTn id="53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4" grpId="0"/>
      <p:bldP spid="14" grpId="1"/>
      <p:bldP spid="43" grpId="0"/>
      <p:bldP spid="43" grpId="1"/>
      <p:bldP spid="44" grpId="0"/>
      <p:bldP spid="4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Equipe de Atendimento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8" y="1469977"/>
            <a:ext cx="1429528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Descrever quantas pessoas, que atendimentos, média salarial por faixa de  salários minimos , exemplo Profissional X, tantas horas contratadas, valor pago mensalmente.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734061"/>
              </p:ext>
            </p:extLst>
          </p:nvPr>
        </p:nvGraphicFramePr>
        <p:xfrm>
          <a:off x="498764" y="2595751"/>
          <a:ext cx="9415722" cy="588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7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2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62430">
                <a:tc gridSpan="4">
                  <a:txBody>
                    <a:bodyPr/>
                    <a:lstStyle/>
                    <a:p>
                      <a:pPr algn="l"/>
                      <a:r>
                        <a:rPr lang="pt-BR" b="1" dirty="0"/>
                        <a:t>Quantitativos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2055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Categoria Profissional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Quantidade</a:t>
                      </a:r>
                    </a:p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Horas Mês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Faixa Salarial CLT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Quantidade profissionais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2570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Psicóloga/Responsável técnica </a:t>
                      </a:r>
                      <a:endParaRPr lang="pt-BR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160h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R$ 6.141,69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0665">
                <a:tc>
                  <a:txBody>
                    <a:bodyPr/>
                    <a:lstStyle/>
                    <a:p>
                      <a:pPr marL="0" marR="0" lvl="0" indent="0" algn="l" defTabSz="13684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Monitor de Saúde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220h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R$ 2.295,85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9914486" y="2681616"/>
            <a:ext cx="6200140" cy="1795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32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Observações: Arteterapia, pastores, grupos de AA e NA, e profissionais de odontologia são voluntários.</a:t>
            </a: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113C1D4-9156-1B3F-C89E-0331F7778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1087" y="5398347"/>
            <a:ext cx="4625385" cy="40027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2.42566E-6 L 0.03715 2.42566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3.02414E-6 -2.30831E-6 L 0.03715 -2.30831E-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2.64352E-6 -1.17023E-6 L 0.04041 -1.17023E-6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Equipe de Atendimento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344684"/>
            <a:ext cx="1429528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Descrever quantas pessoas, que atendimentos, média salarial por faixa de  salários </a:t>
            </a: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minimos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, exemplo Profissional X, tantas horas contratadas, valor pago mensalmente.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960724"/>
              </p:ext>
            </p:extLst>
          </p:nvPr>
        </p:nvGraphicFramePr>
        <p:xfrm>
          <a:off x="457200" y="2445443"/>
          <a:ext cx="10001604" cy="7398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0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8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6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62430">
                <a:tc gridSpan="4">
                  <a:txBody>
                    <a:bodyPr/>
                    <a:lstStyle/>
                    <a:p>
                      <a:pPr algn="l"/>
                      <a:r>
                        <a:rPr lang="pt-BR" b="1" dirty="0"/>
                        <a:t>Quantitativos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2055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Categoria Profissional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Quantidade</a:t>
                      </a:r>
                    </a:p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Horas Mês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Faixa Salarial CLT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Quantidade profissionais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2570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Coordenadora Geral</a:t>
                      </a:r>
                      <a:endParaRPr lang="pt-BR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 2.800,00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0665">
                <a:tc>
                  <a:txBody>
                    <a:bodyPr/>
                    <a:lstStyle/>
                    <a:p>
                      <a:pPr marL="0" marR="0" lvl="0" indent="0" algn="l" defTabSz="13684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Monitor de Saúde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220h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R$ 2.295,85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986882"/>
                  </a:ext>
                </a:extLst>
              </a:tr>
              <a:tr h="1510665">
                <a:tc>
                  <a:txBody>
                    <a:bodyPr/>
                    <a:lstStyle/>
                    <a:p>
                      <a:pPr marL="0" marR="0" lvl="0" indent="0" algn="l" defTabSz="13684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Professor de Yoga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12h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R$ 900,00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2A5BB309-EC26-FE12-2507-9A4E0A15F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2760" y="4101703"/>
            <a:ext cx="4721443" cy="40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3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1.34866E-6 L 0.03715 1.34866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-1.80635E-6 3.51873E-6 L 0.03716 3.51873E-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1" y="-1025237"/>
            <a:ext cx="17557045" cy="98758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3"/>
          <a:stretch>
            <a:fillRect/>
          </a:stretch>
        </p:blipFill>
        <p:spPr>
          <a:xfrm>
            <a:off x="1145" y="0"/>
            <a:ext cx="17557045" cy="2019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44" b="85340"/>
          <a:stretch>
            <a:fillRect/>
          </a:stretch>
        </p:blipFill>
        <p:spPr>
          <a:xfrm>
            <a:off x="1145" y="0"/>
            <a:ext cx="15372205" cy="14478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68469" y="202674"/>
            <a:ext cx="14295281" cy="99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65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Equipe de Atendimento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8469" y="1447800"/>
            <a:ext cx="1429528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Descrever quantas pessoas, que atendimentos, média salarial por faixa de  salários mínimos , exemplo Profissional X, tantas horas contratadas, valor pago mensalmente.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73746"/>
              </p:ext>
            </p:extLst>
          </p:nvPr>
        </p:nvGraphicFramePr>
        <p:xfrm>
          <a:off x="468469" y="2506980"/>
          <a:ext cx="9626599" cy="588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9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5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62430">
                <a:tc gridSpan="4">
                  <a:txBody>
                    <a:bodyPr/>
                    <a:lstStyle/>
                    <a:p>
                      <a:pPr algn="l"/>
                      <a:r>
                        <a:rPr lang="pt-BR" b="1" dirty="0"/>
                        <a:t>Quantitativos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A9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2055">
                <a:tc>
                  <a:txBody>
                    <a:bodyPr/>
                    <a:lstStyle/>
                    <a:p>
                      <a:pPr algn="l"/>
                      <a:r>
                        <a:rPr lang="pt-BR" sz="18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Categoria Profissional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Quantidade</a:t>
                      </a:r>
                    </a:p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Horas Mês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Faixa Salarial RPA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Quantidade profissionais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2570">
                <a:tc>
                  <a:txBody>
                    <a:bodyPr/>
                    <a:lstStyle/>
                    <a:p>
                      <a:pPr algn="l"/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Parapsicólogo </a:t>
                      </a:r>
                      <a:endParaRPr lang="pt-BR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32 </a:t>
                      </a:r>
                      <a:r>
                        <a:rPr lang="pt-BR" sz="2400" b="1" i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hrs</a:t>
                      </a:r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 1.300,00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0665">
                <a:tc>
                  <a:txBody>
                    <a:bodyPr/>
                    <a:lstStyle/>
                    <a:p>
                      <a:pPr marL="0" marR="0" lvl="0" indent="0" algn="l" defTabSz="13684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pt-BR" sz="24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Assistente Social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24 </a:t>
                      </a:r>
                      <a:r>
                        <a:rPr lang="pt-BR" sz="2400" b="1" i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hrs</a:t>
                      </a:r>
                      <a:endParaRPr lang="pt-BR" sz="2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R$ 890,00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i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etângulo 13"/>
          <p:cNvSpPr/>
          <p:nvPr/>
        </p:nvSpPr>
        <p:spPr>
          <a:xfrm>
            <a:off x="10233614" y="2473037"/>
            <a:ext cx="6200140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BR" sz="32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Observações: </a:t>
            </a:r>
          </a:p>
          <a:p>
            <a:pPr>
              <a:lnSpc>
                <a:spcPct val="90000"/>
              </a:lnSpc>
            </a:pPr>
            <a:r>
              <a:rPr lang="pt-BR" sz="32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Despesas com folha de pagamento em 2022. </a:t>
            </a:r>
          </a:p>
          <a:p>
            <a:pPr>
              <a:lnSpc>
                <a:spcPct val="90000"/>
              </a:lnSpc>
            </a:pPr>
            <a:endParaRPr lang="pt-BR" sz="3200" b="1" i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pt-BR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86FC1-4448-9426-B9C4-FC66A45C6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37394" y="4712110"/>
            <a:ext cx="3642206" cy="31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50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07648E-6 1.82125E-6 L 0.04041 1.82125E-6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4.07648E-6 2.86771E-6 L 0.03715 2.86771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3.45267E-6 -5.40106E-7 L 0.03715 -5.40106E-7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3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decel="100000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-4.59904E-6 2.11702E-6 L 0.04042 2.11702E-6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1136</Words>
  <Application>Microsoft Macintosh PowerPoint</Application>
  <PresentationFormat>Personalizar</PresentationFormat>
  <Paragraphs>203</Paragraphs>
  <Slides>11</Slides>
  <Notes>11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>MonkeyBusiness</Manager>
  <Company>MonkeyBusiness</Company>
  <LinksUpToDate>false</LinksUpToDate>
  <SharedDoc>false</SharedDoc>
  <HyperlinkBase>www.monkeybusiness.com.br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MonkeyBusiness</dc:title>
  <dc:subject>Direção de Arte</dc:subject>
  <dc:creator>MonkeyBusiness</dc:creator>
  <dc:description>www.monkeybusiness.com.brcontato@monkeybusiness.com.br(55 11) 2729.9615 / 2615.6096</dc:description>
  <cp:lastModifiedBy>Fabrícia Karine</cp:lastModifiedBy>
  <cp:revision>198</cp:revision>
  <dcterms:created xsi:type="dcterms:W3CDTF">2011-08-24T22:15:00Z</dcterms:created>
  <dcterms:modified xsi:type="dcterms:W3CDTF">2023-09-12T20:21:55Z</dcterms:modified>
  <cp:category>Agência de Apresentações Profissionais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0A91ADABCB064A3C9C2C7C11214CF951</vt:lpwstr>
  </property>
  <property fmtid="{D5CDD505-2E9C-101B-9397-08002B2CF9AE}" pid="3" name="KSOProductBuildVer">
    <vt:lpwstr>1046-11.2.0.11537</vt:lpwstr>
  </property>
</Properties>
</file>