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9" r:id="rId3"/>
    <p:sldId id="308" r:id="rId4"/>
    <p:sldId id="256" r:id="rId6"/>
    <p:sldId id="260" r:id="rId7"/>
    <p:sldId id="268" r:id="rId8"/>
    <p:sldId id="280" r:id="rId9"/>
    <p:sldId id="278" r:id="rId10"/>
    <p:sldId id="301" r:id="rId11"/>
    <p:sldId id="261" r:id="rId12"/>
    <p:sldId id="265" r:id="rId13"/>
    <p:sldId id="270" r:id="rId14"/>
    <p:sldId id="271" r:id="rId15"/>
    <p:sldId id="272" r:id="rId16"/>
    <p:sldId id="273" r:id="rId17"/>
    <p:sldId id="274" r:id="rId18"/>
    <p:sldId id="275" r:id="rId19"/>
    <p:sldId id="266" r:id="rId20"/>
    <p:sldId id="279" r:id="rId21"/>
    <p:sldId id="297" r:id="rId22"/>
    <p:sldId id="276" r:id="rId23"/>
    <p:sldId id="295" r:id="rId24"/>
    <p:sldId id="296" r:id="rId25"/>
    <p:sldId id="298" r:id="rId26"/>
    <p:sldId id="299" r:id="rId27"/>
    <p:sldId id="305" r:id="rId28"/>
    <p:sldId id="300" r:id="rId29"/>
    <p:sldId id="303" r:id="rId30"/>
    <p:sldId id="277" r:id="rId31"/>
    <p:sldId id="302" r:id="rId32"/>
    <p:sldId id="340" r:id="rId33"/>
    <p:sldId id="341" r:id="rId34"/>
    <p:sldId id="343" r:id="rId35"/>
    <p:sldId id="344" r:id="rId36"/>
    <p:sldId id="342" r:id="rId37"/>
    <p:sldId id="304" r:id="rId38"/>
    <p:sldId id="306" r:id="rId39"/>
    <p:sldId id="307" r:id="rId40"/>
  </p:sldIdLst>
  <p:sldSz cx="9144000" cy="6858000" type="screen4x3"/>
  <p:notesSz cx="6797675" cy="9926320"/>
  <p:defaultTextStyle>
    <a:defPPr>
      <a:defRPr lang="es-E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11F"/>
    <a:srgbClr val="2E0F00"/>
    <a:srgbClr val="3E1F00"/>
    <a:srgbClr val="422C16"/>
    <a:srgbClr val="0C788E"/>
    <a:srgbClr val="006666"/>
    <a:srgbClr val="0099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1"/>
    <p:restoredTop sz="94622"/>
  </p:normalViewPr>
  <p:slideViewPr>
    <p:cSldViewPr showGuides="1">
      <p:cViewPr varScale="1">
        <p:scale>
          <a:sx n="113" d="100"/>
          <a:sy n="113" d="100"/>
        </p:scale>
        <p:origin x="1482" y="114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6D07E-C6B1-406C-9B9E-9B94C83870C7}" type="datetimeFigureOut">
              <a:rPr lang="pt-BR" smtClean="0"/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CA14D-169F-420C-86A7-8D5E96AA60CD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  <a:endParaRPr lang="pt-BR" b="1" dirty="0" smtClean="0"/>
          </a:p>
          <a:p>
            <a:r>
              <a:rPr lang="pt-BR" dirty="0" smtClean="0"/>
              <a:t>Design em Movimento</a:t>
            </a:r>
            <a:endParaRPr lang="pt-BR" dirty="0" smtClean="0"/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ês imagens retangulares com le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/>
          <p:nvPr/>
        </p:nvSpPr>
        <p:spPr bwMode="auto">
          <a:xfrm flipH="1">
            <a:off x="655638" y="304800"/>
            <a:ext cx="3781425" cy="2989263"/>
          </a:xfrm>
          <a:custGeom>
            <a:avLst/>
            <a:gdLst>
              <a:gd name="T0" fmla="*/ 2147483646 w 10439"/>
              <a:gd name="T1" fmla="*/ 2147483646 h 10492"/>
              <a:gd name="T2" fmla="*/ 2147483646 w 10439"/>
              <a:gd name="T3" fmla="*/ 2147483646 h 10492"/>
              <a:gd name="T4" fmla="*/ 2147483646 w 10439"/>
              <a:gd name="T5" fmla="*/ 2147483646 h 10492"/>
              <a:gd name="T6" fmla="*/ 2147483646 w 10439"/>
              <a:gd name="T7" fmla="*/ 0 h 10492"/>
              <a:gd name="T8" fmla="*/ 2147483646 w 10439"/>
              <a:gd name="T9" fmla="*/ 46268617 h 10492"/>
              <a:gd name="T10" fmla="*/ 0 w 10439"/>
              <a:gd name="T11" fmla="*/ 2147483646 h 10492"/>
              <a:gd name="T12" fmla="*/ 1616080125 w 10439"/>
              <a:gd name="T13" fmla="*/ 2147483646 h 10492"/>
              <a:gd name="T14" fmla="*/ 2147483646 w 10439"/>
              <a:gd name="T15" fmla="*/ 2147483646 h 10492"/>
              <a:gd name="T16" fmla="*/ 2147483646 w 10439"/>
              <a:gd name="T17" fmla="*/ 2147483646 h 104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rma livre 7"/>
          <p:cNvSpPr/>
          <p:nvPr/>
        </p:nvSpPr>
        <p:spPr bwMode="auto">
          <a:xfrm flipH="1">
            <a:off x="704850" y="354013"/>
            <a:ext cx="3683000" cy="2892425"/>
          </a:xfrm>
          <a:custGeom>
            <a:avLst/>
            <a:gdLst>
              <a:gd name="T0" fmla="*/ 80832 w 11322355"/>
              <a:gd name="T1" fmla="*/ 0 h 6153799"/>
              <a:gd name="T2" fmla="*/ 1108834 w 11322355"/>
              <a:gd name="T3" fmla="*/ 0 h 6153799"/>
              <a:gd name="T4" fmla="*/ 1192575 w 11322355"/>
              <a:gd name="T5" fmla="*/ 121354 h 6153799"/>
              <a:gd name="T6" fmla="*/ 1198027 w 11322355"/>
              <a:gd name="T7" fmla="*/ 1229826 h 6153799"/>
              <a:gd name="T8" fmla="*/ 1127597 w 11322355"/>
              <a:gd name="T9" fmla="*/ 1359505 h 6153799"/>
              <a:gd name="T10" fmla="*/ 82380 w 11322355"/>
              <a:gd name="T11" fmla="*/ 1354081 h 6153799"/>
              <a:gd name="T12" fmla="*/ 1825 w 11322355"/>
              <a:gd name="T13" fmla="*/ 1233701 h 6153799"/>
              <a:gd name="T14" fmla="*/ 935 w 11322355"/>
              <a:gd name="T15" fmla="*/ 138661 h 6153799"/>
              <a:gd name="T16" fmla="*/ 80832 w 11322355"/>
              <a:gd name="T17" fmla="*/ 0 h 61537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rma livre 8"/>
          <p:cNvSpPr/>
          <p:nvPr/>
        </p:nvSpPr>
        <p:spPr bwMode="auto">
          <a:xfrm flipH="1">
            <a:off x="754063" y="398463"/>
            <a:ext cx="3584575" cy="2798763"/>
          </a:xfrm>
          <a:custGeom>
            <a:avLst/>
            <a:gdLst>
              <a:gd name="T0" fmla="*/ 76569 w 11322355"/>
              <a:gd name="T1" fmla="*/ 0 h 6153799"/>
              <a:gd name="T2" fmla="*/ 1050361 w 11322355"/>
              <a:gd name="T3" fmla="*/ 0 h 6153799"/>
              <a:gd name="T4" fmla="*/ 1129686 w 11322355"/>
              <a:gd name="T5" fmla="*/ 113621 h 6153799"/>
              <a:gd name="T6" fmla="*/ 1134850 w 11322355"/>
              <a:gd name="T7" fmla="*/ 1151467 h 6153799"/>
              <a:gd name="T8" fmla="*/ 1068134 w 11322355"/>
              <a:gd name="T9" fmla="*/ 1272883 h 6153799"/>
              <a:gd name="T10" fmla="*/ 78036 w 11322355"/>
              <a:gd name="T11" fmla="*/ 1267804 h 6153799"/>
              <a:gd name="T12" fmla="*/ 1729 w 11322355"/>
              <a:gd name="T13" fmla="*/ 1155095 h 6153799"/>
              <a:gd name="T14" fmla="*/ 886 w 11322355"/>
              <a:gd name="T15" fmla="*/ 129827 h 6153799"/>
              <a:gd name="T16" fmla="*/ 76569 w 11322355"/>
              <a:gd name="T17" fmla="*/ 0 h 61537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rma livre 9"/>
          <p:cNvSpPr/>
          <p:nvPr/>
        </p:nvSpPr>
        <p:spPr bwMode="auto">
          <a:xfrm>
            <a:off x="4684713" y="304800"/>
            <a:ext cx="3781425" cy="2989263"/>
          </a:xfrm>
          <a:custGeom>
            <a:avLst/>
            <a:gdLst>
              <a:gd name="T0" fmla="*/ 2147483646 w 10439"/>
              <a:gd name="T1" fmla="*/ 2147483646 h 10492"/>
              <a:gd name="T2" fmla="*/ 2147483646 w 10439"/>
              <a:gd name="T3" fmla="*/ 2147483646 h 10492"/>
              <a:gd name="T4" fmla="*/ 2147483646 w 10439"/>
              <a:gd name="T5" fmla="*/ 2147483646 h 10492"/>
              <a:gd name="T6" fmla="*/ 2147483646 w 10439"/>
              <a:gd name="T7" fmla="*/ 0 h 10492"/>
              <a:gd name="T8" fmla="*/ 2147483646 w 10439"/>
              <a:gd name="T9" fmla="*/ 46268617 h 10492"/>
              <a:gd name="T10" fmla="*/ 0 w 10439"/>
              <a:gd name="T11" fmla="*/ 2147483646 h 10492"/>
              <a:gd name="T12" fmla="*/ 1616080125 w 10439"/>
              <a:gd name="T13" fmla="*/ 2147483646 h 10492"/>
              <a:gd name="T14" fmla="*/ 2147483646 w 10439"/>
              <a:gd name="T15" fmla="*/ 2147483646 h 10492"/>
              <a:gd name="T16" fmla="*/ 2147483646 w 10439"/>
              <a:gd name="T17" fmla="*/ 2147483646 h 104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rma livre 10"/>
          <p:cNvSpPr/>
          <p:nvPr/>
        </p:nvSpPr>
        <p:spPr bwMode="auto">
          <a:xfrm>
            <a:off x="4733925" y="354013"/>
            <a:ext cx="3683000" cy="2892425"/>
          </a:xfrm>
          <a:custGeom>
            <a:avLst/>
            <a:gdLst>
              <a:gd name="T0" fmla="*/ 80832 w 11322355"/>
              <a:gd name="T1" fmla="*/ 0 h 6153799"/>
              <a:gd name="T2" fmla="*/ 1108834 w 11322355"/>
              <a:gd name="T3" fmla="*/ 0 h 6153799"/>
              <a:gd name="T4" fmla="*/ 1192575 w 11322355"/>
              <a:gd name="T5" fmla="*/ 121354 h 6153799"/>
              <a:gd name="T6" fmla="*/ 1198027 w 11322355"/>
              <a:gd name="T7" fmla="*/ 1229826 h 6153799"/>
              <a:gd name="T8" fmla="*/ 1127597 w 11322355"/>
              <a:gd name="T9" fmla="*/ 1359505 h 6153799"/>
              <a:gd name="T10" fmla="*/ 82380 w 11322355"/>
              <a:gd name="T11" fmla="*/ 1354081 h 6153799"/>
              <a:gd name="T12" fmla="*/ 1825 w 11322355"/>
              <a:gd name="T13" fmla="*/ 1233701 h 6153799"/>
              <a:gd name="T14" fmla="*/ 935 w 11322355"/>
              <a:gd name="T15" fmla="*/ 138661 h 6153799"/>
              <a:gd name="T16" fmla="*/ 80832 w 11322355"/>
              <a:gd name="T17" fmla="*/ 0 h 61537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orma livre 11"/>
          <p:cNvSpPr/>
          <p:nvPr/>
        </p:nvSpPr>
        <p:spPr bwMode="auto">
          <a:xfrm>
            <a:off x="4783138" y="398463"/>
            <a:ext cx="3584575" cy="2798763"/>
          </a:xfrm>
          <a:custGeom>
            <a:avLst/>
            <a:gdLst>
              <a:gd name="T0" fmla="*/ 76569 w 11322355"/>
              <a:gd name="T1" fmla="*/ 0 h 6153799"/>
              <a:gd name="T2" fmla="*/ 1050361 w 11322355"/>
              <a:gd name="T3" fmla="*/ 0 h 6153799"/>
              <a:gd name="T4" fmla="*/ 1129686 w 11322355"/>
              <a:gd name="T5" fmla="*/ 113621 h 6153799"/>
              <a:gd name="T6" fmla="*/ 1134850 w 11322355"/>
              <a:gd name="T7" fmla="*/ 1151467 h 6153799"/>
              <a:gd name="T8" fmla="*/ 1068134 w 11322355"/>
              <a:gd name="T9" fmla="*/ 1272883 h 6153799"/>
              <a:gd name="T10" fmla="*/ 78036 w 11322355"/>
              <a:gd name="T11" fmla="*/ 1267804 h 6153799"/>
              <a:gd name="T12" fmla="*/ 1729 w 11322355"/>
              <a:gd name="T13" fmla="*/ 1155095 h 6153799"/>
              <a:gd name="T14" fmla="*/ 886 w 11322355"/>
              <a:gd name="T15" fmla="*/ 129827 h 6153799"/>
              <a:gd name="T16" fmla="*/ 76569 w 11322355"/>
              <a:gd name="T17" fmla="*/ 0 h 61537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rma livre 12"/>
          <p:cNvSpPr/>
          <p:nvPr/>
        </p:nvSpPr>
        <p:spPr bwMode="auto">
          <a:xfrm flipH="1" flipV="1">
            <a:off x="655638" y="3524250"/>
            <a:ext cx="3781425" cy="2989263"/>
          </a:xfrm>
          <a:custGeom>
            <a:avLst/>
            <a:gdLst>
              <a:gd name="T0" fmla="*/ 2147483646 w 10439"/>
              <a:gd name="T1" fmla="*/ 2147483646 h 10492"/>
              <a:gd name="T2" fmla="*/ 2147483646 w 10439"/>
              <a:gd name="T3" fmla="*/ 2147483646 h 10492"/>
              <a:gd name="T4" fmla="*/ 2147483646 w 10439"/>
              <a:gd name="T5" fmla="*/ 2147483646 h 10492"/>
              <a:gd name="T6" fmla="*/ 2147483646 w 10439"/>
              <a:gd name="T7" fmla="*/ 0 h 10492"/>
              <a:gd name="T8" fmla="*/ 2147483646 w 10439"/>
              <a:gd name="T9" fmla="*/ 46268617 h 10492"/>
              <a:gd name="T10" fmla="*/ 0 w 10439"/>
              <a:gd name="T11" fmla="*/ 2147483646 h 10492"/>
              <a:gd name="T12" fmla="*/ 1616080125 w 10439"/>
              <a:gd name="T13" fmla="*/ 2147483646 h 10492"/>
              <a:gd name="T14" fmla="*/ 2147483646 w 10439"/>
              <a:gd name="T15" fmla="*/ 2147483646 h 10492"/>
              <a:gd name="T16" fmla="*/ 2147483646 w 10439"/>
              <a:gd name="T17" fmla="*/ 2147483646 h 104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orma livre 13"/>
          <p:cNvSpPr/>
          <p:nvPr/>
        </p:nvSpPr>
        <p:spPr bwMode="auto">
          <a:xfrm flipH="1" flipV="1">
            <a:off x="704850" y="3573463"/>
            <a:ext cx="3683000" cy="2892425"/>
          </a:xfrm>
          <a:custGeom>
            <a:avLst/>
            <a:gdLst>
              <a:gd name="T0" fmla="*/ 80832 w 11322355"/>
              <a:gd name="T1" fmla="*/ 0 h 6153799"/>
              <a:gd name="T2" fmla="*/ 1108834 w 11322355"/>
              <a:gd name="T3" fmla="*/ 0 h 6153799"/>
              <a:gd name="T4" fmla="*/ 1192575 w 11322355"/>
              <a:gd name="T5" fmla="*/ 121354 h 6153799"/>
              <a:gd name="T6" fmla="*/ 1198027 w 11322355"/>
              <a:gd name="T7" fmla="*/ 1229826 h 6153799"/>
              <a:gd name="T8" fmla="*/ 1127597 w 11322355"/>
              <a:gd name="T9" fmla="*/ 1359505 h 6153799"/>
              <a:gd name="T10" fmla="*/ 82380 w 11322355"/>
              <a:gd name="T11" fmla="*/ 1354081 h 6153799"/>
              <a:gd name="T12" fmla="*/ 1825 w 11322355"/>
              <a:gd name="T13" fmla="*/ 1233701 h 6153799"/>
              <a:gd name="T14" fmla="*/ 935 w 11322355"/>
              <a:gd name="T15" fmla="*/ 138661 h 6153799"/>
              <a:gd name="T16" fmla="*/ 80832 w 11322355"/>
              <a:gd name="T17" fmla="*/ 0 h 61537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orma livre 14"/>
          <p:cNvSpPr/>
          <p:nvPr/>
        </p:nvSpPr>
        <p:spPr bwMode="auto">
          <a:xfrm flipH="1" flipV="1">
            <a:off x="754063" y="3622675"/>
            <a:ext cx="3584575" cy="2797175"/>
          </a:xfrm>
          <a:custGeom>
            <a:avLst/>
            <a:gdLst>
              <a:gd name="T0" fmla="*/ 76569 w 11322355"/>
              <a:gd name="T1" fmla="*/ 0 h 6153799"/>
              <a:gd name="T2" fmla="*/ 1050361 w 11322355"/>
              <a:gd name="T3" fmla="*/ 0 h 6153799"/>
              <a:gd name="T4" fmla="*/ 1129686 w 11322355"/>
              <a:gd name="T5" fmla="*/ 113492 h 6153799"/>
              <a:gd name="T6" fmla="*/ 1134850 w 11322355"/>
              <a:gd name="T7" fmla="*/ 1150161 h 6153799"/>
              <a:gd name="T8" fmla="*/ 1068134 w 11322355"/>
              <a:gd name="T9" fmla="*/ 1271440 h 6153799"/>
              <a:gd name="T10" fmla="*/ 78036 w 11322355"/>
              <a:gd name="T11" fmla="*/ 1266367 h 6153799"/>
              <a:gd name="T12" fmla="*/ 1729 w 11322355"/>
              <a:gd name="T13" fmla="*/ 1153785 h 6153799"/>
              <a:gd name="T14" fmla="*/ 886 w 11322355"/>
              <a:gd name="T15" fmla="*/ 129679 h 6153799"/>
              <a:gd name="T16" fmla="*/ 76569 w 11322355"/>
              <a:gd name="T17" fmla="*/ 0 h 61537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rma livre 15"/>
          <p:cNvSpPr/>
          <p:nvPr/>
        </p:nvSpPr>
        <p:spPr bwMode="auto">
          <a:xfrm flipV="1">
            <a:off x="4684713" y="3524250"/>
            <a:ext cx="3781425" cy="2989263"/>
          </a:xfrm>
          <a:custGeom>
            <a:avLst/>
            <a:gdLst>
              <a:gd name="T0" fmla="*/ 2147483646 w 10439"/>
              <a:gd name="T1" fmla="*/ 2147483646 h 10492"/>
              <a:gd name="T2" fmla="*/ 2147483646 w 10439"/>
              <a:gd name="T3" fmla="*/ 2147483646 h 10492"/>
              <a:gd name="T4" fmla="*/ 2147483646 w 10439"/>
              <a:gd name="T5" fmla="*/ 2147483646 h 10492"/>
              <a:gd name="T6" fmla="*/ 2147483646 w 10439"/>
              <a:gd name="T7" fmla="*/ 0 h 10492"/>
              <a:gd name="T8" fmla="*/ 2147483646 w 10439"/>
              <a:gd name="T9" fmla="*/ 46268617 h 10492"/>
              <a:gd name="T10" fmla="*/ 0 w 10439"/>
              <a:gd name="T11" fmla="*/ 2147483646 h 10492"/>
              <a:gd name="T12" fmla="*/ 1616080125 w 10439"/>
              <a:gd name="T13" fmla="*/ 2147483646 h 10492"/>
              <a:gd name="T14" fmla="*/ 2147483646 w 10439"/>
              <a:gd name="T15" fmla="*/ 2147483646 h 10492"/>
              <a:gd name="T16" fmla="*/ 2147483646 w 10439"/>
              <a:gd name="T17" fmla="*/ 2147483646 h 104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rma livre 16"/>
          <p:cNvSpPr/>
          <p:nvPr/>
        </p:nvSpPr>
        <p:spPr bwMode="auto">
          <a:xfrm flipV="1">
            <a:off x="4733925" y="3573463"/>
            <a:ext cx="3683000" cy="2892425"/>
          </a:xfrm>
          <a:custGeom>
            <a:avLst/>
            <a:gdLst>
              <a:gd name="T0" fmla="*/ 80832 w 11322355"/>
              <a:gd name="T1" fmla="*/ 0 h 6153799"/>
              <a:gd name="T2" fmla="*/ 1108834 w 11322355"/>
              <a:gd name="T3" fmla="*/ 0 h 6153799"/>
              <a:gd name="T4" fmla="*/ 1192575 w 11322355"/>
              <a:gd name="T5" fmla="*/ 121354 h 6153799"/>
              <a:gd name="T6" fmla="*/ 1198027 w 11322355"/>
              <a:gd name="T7" fmla="*/ 1229826 h 6153799"/>
              <a:gd name="T8" fmla="*/ 1127597 w 11322355"/>
              <a:gd name="T9" fmla="*/ 1359505 h 6153799"/>
              <a:gd name="T10" fmla="*/ 82380 w 11322355"/>
              <a:gd name="T11" fmla="*/ 1354081 h 6153799"/>
              <a:gd name="T12" fmla="*/ 1825 w 11322355"/>
              <a:gd name="T13" fmla="*/ 1233701 h 6153799"/>
              <a:gd name="T14" fmla="*/ 935 w 11322355"/>
              <a:gd name="T15" fmla="*/ 138661 h 6153799"/>
              <a:gd name="T16" fmla="*/ 80832 w 11322355"/>
              <a:gd name="T17" fmla="*/ 0 h 61537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orma livre 17"/>
          <p:cNvSpPr/>
          <p:nvPr/>
        </p:nvSpPr>
        <p:spPr bwMode="auto">
          <a:xfrm flipV="1">
            <a:off x="4783138" y="3622675"/>
            <a:ext cx="3584575" cy="2797175"/>
          </a:xfrm>
          <a:custGeom>
            <a:avLst/>
            <a:gdLst>
              <a:gd name="T0" fmla="*/ 76569 w 11322355"/>
              <a:gd name="T1" fmla="*/ 0 h 6153799"/>
              <a:gd name="T2" fmla="*/ 1050361 w 11322355"/>
              <a:gd name="T3" fmla="*/ 0 h 6153799"/>
              <a:gd name="T4" fmla="*/ 1129686 w 11322355"/>
              <a:gd name="T5" fmla="*/ 113492 h 6153799"/>
              <a:gd name="T6" fmla="*/ 1134850 w 11322355"/>
              <a:gd name="T7" fmla="*/ 1150161 h 6153799"/>
              <a:gd name="T8" fmla="*/ 1068134 w 11322355"/>
              <a:gd name="T9" fmla="*/ 1271440 h 6153799"/>
              <a:gd name="T10" fmla="*/ 78036 w 11322355"/>
              <a:gd name="T11" fmla="*/ 1266367 h 6153799"/>
              <a:gd name="T12" fmla="*/ 1729 w 11322355"/>
              <a:gd name="T13" fmla="*/ 1153785 h 6153799"/>
              <a:gd name="T14" fmla="*/ 886 w 11322355"/>
              <a:gd name="T15" fmla="*/ 129679 h 6153799"/>
              <a:gd name="T16" fmla="*/ 76569 w 11322355"/>
              <a:gd name="T17" fmla="*/ 0 h 61537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tângulo 54"/>
          <p:cNvSpPr/>
          <p:nvPr/>
        </p:nvSpPr>
        <p:spPr>
          <a:xfrm>
            <a:off x="4819650" y="444500"/>
            <a:ext cx="3502025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Espaço Reservado para Imagem 13"/>
          <p:cNvSpPr>
            <a:spLocks noGrp="1"/>
          </p:cNvSpPr>
          <p:nvPr>
            <p:ph type="pic" sz="quarter" idx="13"/>
          </p:nvPr>
        </p:nvSpPr>
        <p:spPr>
          <a:xfrm>
            <a:off x="800099" y="444864"/>
            <a:ext cx="3503294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vert="horz" wrap="square" lIns="91440" tIns="365760" rIns="91440" bIns="45720" numCol="1" anchor="t" anchorCtr="0" compatLnSpc="1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Espaço Reservado para Imagem 13"/>
          <p:cNvSpPr>
            <a:spLocks noGrp="1"/>
          </p:cNvSpPr>
          <p:nvPr>
            <p:ph type="pic" sz="quarter" idx="15"/>
          </p:nvPr>
        </p:nvSpPr>
        <p:spPr>
          <a:xfrm>
            <a:off x="800099" y="3681730"/>
            <a:ext cx="3503294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vert="horz" wrap="square" lIns="91440" tIns="365760" rIns="91440" bIns="45720" numCol="1" anchor="t" anchorCtr="0" compatLnSpc="1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Espaço Reservado para Imagem 13"/>
          <p:cNvSpPr>
            <a:spLocks noGrp="1"/>
          </p:cNvSpPr>
          <p:nvPr>
            <p:ph type="pic" sz="quarter" idx="16"/>
          </p:nvPr>
        </p:nvSpPr>
        <p:spPr>
          <a:xfrm>
            <a:off x="4819004" y="3681730"/>
            <a:ext cx="3503295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vert="horz" wrap="square" lIns="91440" tIns="365760" rIns="91440" bIns="45720" numCol="1" anchor="t" anchorCtr="0" compatLnSpc="1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970859" y="771306"/>
            <a:ext cx="3200401" cy="20395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20" name="Espaço Reservado para Data 2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223F03A-B4E2-40D8-AA5D-A0F6790E1601}" type="datetime1"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/>
            <a:fld id="{9A0DB2DC-4C9A-4742-B13C-FB6460FD3503}" type="slidenum">
              <a:rPr lang="pt-BR" altLang="pt-BR" dirty="0"/>
            </a:fld>
            <a:endParaRPr lang="pt-BR" altLang="pt-BR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s-ES" altLang="pt-BR" dirty="0"/>
              <a:t>Haga clic para cambiar el estilo de título	</a:t>
            </a:r>
            <a:endParaRPr lang="es-ES" altLang="pt-BR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s-ES" altLang="pt-BR" dirty="0"/>
              <a:t>Haga clic para modificar el estilo de texto del patrón</a:t>
            </a:r>
            <a:endParaRPr lang="es-ES" altLang="pt-BR" dirty="0"/>
          </a:p>
          <a:p>
            <a:pPr lvl="1"/>
            <a:r>
              <a:rPr lang="es-ES" altLang="pt-BR" dirty="0"/>
              <a:t>Segundo nivel</a:t>
            </a:r>
            <a:endParaRPr lang="es-ES" altLang="pt-BR" dirty="0"/>
          </a:p>
          <a:p>
            <a:pPr lvl="2"/>
            <a:r>
              <a:rPr lang="es-ES" altLang="pt-BR" dirty="0"/>
              <a:t>Tercer nivel</a:t>
            </a:r>
            <a:endParaRPr lang="es-ES" altLang="pt-BR" dirty="0"/>
          </a:p>
          <a:p>
            <a:pPr lvl="3"/>
            <a:r>
              <a:rPr lang="es-ES" altLang="pt-BR" dirty="0"/>
              <a:t>Cuarto nivel</a:t>
            </a:r>
            <a:endParaRPr lang="es-ES" altLang="pt-BR" dirty="0"/>
          </a:p>
          <a:p>
            <a:pPr lvl="4"/>
            <a:r>
              <a:rPr lang="es-ES" altLang="pt-BR" dirty="0"/>
              <a:t>Quinto nivel</a:t>
            </a:r>
            <a:endParaRPr lang="es-ES" altLang="pt-BR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s-ES" altLang="pt-BR" dirty="0">
                <a:latin typeface="Arial" panose="020B0604020202020204" pitchFamily="34" charset="0"/>
              </a:rPr>
            </a:fld>
            <a:endParaRPr lang="es-ES" altLang="pt-BR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openxmlformats.org/officeDocument/2006/relationships/image" Target="../media/image14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openxmlformats.org/officeDocument/2006/relationships/image" Target="../media/image14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jpeg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openxmlformats.org/officeDocument/2006/relationships/image" Target="../media/image14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jpeg"/><Relationship Id="rId8" Type="http://schemas.openxmlformats.org/officeDocument/2006/relationships/image" Target="../media/image15.png"/><Relationship Id="rId7" Type="http://schemas.openxmlformats.org/officeDocument/2006/relationships/image" Target="../media/image14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jpeg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66.jpeg"/><Relationship Id="rId7" Type="http://schemas.openxmlformats.org/officeDocument/2006/relationships/image" Target="../media/image65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74.pn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3.png"/><Relationship Id="rId11" Type="http://schemas.openxmlformats.org/officeDocument/2006/relationships/image" Target="../media/image4.jpeg"/><Relationship Id="rId10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5.png"/><Relationship Id="rId7" Type="http://schemas.openxmlformats.org/officeDocument/2006/relationships/image" Target="../media/image14.jpeg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92.jpeg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01.png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03.jpeg"/><Relationship Id="rId1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09.jpeg"/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1.png"/><Relationship Id="rId2" Type="http://schemas.openxmlformats.org/officeDocument/2006/relationships/image" Target="../media/image14.jpeg"/><Relationship Id="rId1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3" Type="http://schemas.openxmlformats.org/officeDocument/2006/relationships/hyperlink" Target="mailto:aacolher@gmail.com" TargetMode="External"/><Relationship Id="rId2" Type="http://schemas.openxmlformats.org/officeDocument/2006/relationships/hyperlink" Target="http://www.acolheritapema.org.br/" TargetMode="External"/><Relationship Id="rId1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2.png"/><Relationship Id="rId1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28.png"/><Relationship Id="rId1" Type="http://schemas.openxmlformats.org/officeDocument/2006/relationships/image" Target="../media/image127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2.jpeg"/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22.jpe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5" descr="C:\Users\58473882920\Desktop\SERGIO\LOGO ACOLHER.pngLOGO ACOLHER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5984" y="571480"/>
            <a:ext cx="4357718" cy="1548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Imagem 2" descr="LOGO ANIVERSARIO. ACOLHER.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5157192"/>
            <a:ext cx="3363960" cy="11563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SC0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2500306"/>
            <a:ext cx="2428892" cy="182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DSC07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214554"/>
            <a:ext cx="3000364" cy="22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CaixaDeTexto 4"/>
          <p:cNvSpPr txBox="1"/>
          <p:nvPr/>
        </p:nvSpPr>
        <p:spPr>
          <a:xfrm>
            <a:off x="214313" y="0"/>
            <a:ext cx="892968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m 3" descr="DSC09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372" y="1197283"/>
            <a:ext cx="3119427" cy="233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7" name="CaixaDeTexto 4"/>
          <p:cNvSpPr txBox="1"/>
          <p:nvPr/>
        </p:nvSpPr>
        <p:spPr>
          <a:xfrm>
            <a:off x="0" y="109538"/>
            <a:ext cx="91440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Palestras na rede municipal de ensino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m 5" descr="DSC090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8604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DSC079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428604"/>
            <a:ext cx="3214678" cy="24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21" y="5252243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Espaço Reservado para 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252243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C:\Users\58473882920\Desktop\APRESENTAÇÃO\20221211_172300.jpg20221211_172300"/>
          <p:cNvPicPr>
            <a:picLocks noChangeAspect="1"/>
          </p:cNvPicPr>
          <p:nvPr/>
        </p:nvPicPr>
        <p:blipFill>
          <a:blip r:embed="rId2"/>
          <a:srcRect l="20005" r="20005"/>
          <a:stretch>
            <a:fillRect/>
          </a:stretch>
        </p:blipFill>
        <p:spPr>
          <a:xfrm>
            <a:off x="-1" y="2071678"/>
            <a:ext cx="3167053" cy="237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DSC0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928670"/>
            <a:ext cx="3143272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CaixaDeTexto 4"/>
          <p:cNvSpPr txBox="1"/>
          <p:nvPr/>
        </p:nvSpPr>
        <p:spPr>
          <a:xfrm>
            <a:off x="214313" y="0"/>
            <a:ext cx="892968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m 11" descr="DSC00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3000364" cy="22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 descr="20140902_2008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78" y="185734"/>
            <a:ext cx="3500430" cy="210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 descr="C:\Users\58473882920\Desktop\APRESENTAÇÃO\20220730_175511.jpg20220730_175511"/>
          <p:cNvPicPr>
            <a:picLocks noChangeAspect="1"/>
          </p:cNvPicPr>
          <p:nvPr/>
        </p:nvPicPr>
        <p:blipFill>
          <a:blip r:embed="rId6"/>
          <a:srcRect l="12504" r="12504"/>
          <a:stretch>
            <a:fillRect/>
          </a:stretch>
        </p:blipFill>
        <p:spPr>
          <a:xfrm>
            <a:off x="5572132" y="2285992"/>
            <a:ext cx="3571868" cy="214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99" y="5162922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Espaço Reservado para 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2" y="5162922"/>
            <a:ext cx="2124752" cy="7021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CaixaDeTexto 4"/>
          <p:cNvSpPr txBox="1"/>
          <p:nvPr/>
        </p:nvSpPr>
        <p:spPr>
          <a:xfrm>
            <a:off x="0" y="0"/>
            <a:ext cx="9144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Palestras/Atividades Diversas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AMOR EXIGE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071678"/>
            <a:ext cx="3167053" cy="237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DSC000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357166"/>
            <a:ext cx="3143272" cy="235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CaixaDeTexto 4"/>
          <p:cNvSpPr txBox="1"/>
          <p:nvPr/>
        </p:nvSpPr>
        <p:spPr>
          <a:xfrm>
            <a:off x="214313" y="0"/>
            <a:ext cx="892968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CaixaDeTexto 4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Palestras Diversas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m 11" descr="DSC00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00364" cy="22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 descr="20140902_2008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185733"/>
            <a:ext cx="3007543" cy="225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 descr="20150328_1709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2285992"/>
            <a:ext cx="3571868" cy="214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 descr="20150328_1709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471346"/>
            <a:ext cx="2786082" cy="195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29" y="5145066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Espaço Reservado para Imagem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32" y="5145066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AMOR EXIGE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071678"/>
            <a:ext cx="3167052" cy="237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DSC0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857230"/>
            <a:ext cx="3429024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CaixaDeTexto 4"/>
          <p:cNvSpPr txBox="1"/>
          <p:nvPr/>
        </p:nvSpPr>
        <p:spPr>
          <a:xfrm>
            <a:off x="214313" y="0"/>
            <a:ext cx="892968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CaixaDeTexto 4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Palestras Diversas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m 11" descr="DSC00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-1"/>
            <a:ext cx="3000362" cy="225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 descr="20140902_2008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6521" y="185734"/>
            <a:ext cx="2800344" cy="210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 descr="C:\Users\58473882920\Desktop\APRESENTAÇÃO\ANIVERSARIO ACOLHER (15).jpgANIVERSARIO ACOLHER (15)"/>
          <p:cNvPicPr>
            <a:picLocks noChangeAspect="1"/>
          </p:cNvPicPr>
          <p:nvPr/>
        </p:nvPicPr>
        <p:blipFill>
          <a:blip r:embed="rId6"/>
          <a:srcRect l="20015" r="20015"/>
          <a:stretch>
            <a:fillRect/>
          </a:stretch>
        </p:blipFill>
        <p:spPr>
          <a:xfrm>
            <a:off x="5929319" y="2285992"/>
            <a:ext cx="2857493" cy="214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97" y="5162921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Espaço Reservado para 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62921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AMOR EXIGE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57430"/>
            <a:ext cx="3663189" cy="206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DSC0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571480"/>
            <a:ext cx="342902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CaixaDeTexto 4"/>
          <p:cNvSpPr txBox="1"/>
          <p:nvPr/>
        </p:nvSpPr>
        <p:spPr>
          <a:xfrm>
            <a:off x="214313" y="0"/>
            <a:ext cx="892968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CaixaDeTexto 4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Atividades Diversas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m 11" descr="C:\Users\58473882920\Desktop\APRESENTAÇÃO\ANIVERSARIO ACOLHER (48).jpgANIVERSARIO ACOLHER (48)"/>
          <p:cNvPicPr>
            <a:picLocks noChangeAspect="1"/>
          </p:cNvPicPr>
          <p:nvPr/>
        </p:nvPicPr>
        <p:blipFill>
          <a:blip r:embed="rId4"/>
          <a:srcRect l="10005" r="10005"/>
          <a:stretch>
            <a:fillRect/>
          </a:stretch>
        </p:blipFill>
        <p:spPr>
          <a:xfrm>
            <a:off x="1" y="281283"/>
            <a:ext cx="3000362" cy="168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 descr="C:\Users\58473882920\Desktop\APRESENTAÇÃO\WhatsApp Image 2023-09-13 at 10.47.49 (2).jpegWhatsApp Image 2023-09-13 at 10.47.49 (2)"/>
          <p:cNvPicPr>
            <a:picLocks noChangeAspect="1"/>
          </p:cNvPicPr>
          <p:nvPr/>
        </p:nvPicPr>
        <p:blipFill>
          <a:blip r:embed="rId5"/>
          <a:srcRect t="34161" b="34161"/>
          <a:stretch>
            <a:fillRect/>
          </a:stretch>
        </p:blipFill>
        <p:spPr>
          <a:xfrm>
            <a:off x="6136640" y="339090"/>
            <a:ext cx="2994025" cy="168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 descr="C:\Users\58473882920\Desktop\APRESENTAÇÃO\WhatsApp Image 2023-09-13 at 10.48.08.jpegWhatsApp Image 2023-09-13 at 10.48.08"/>
          <p:cNvPicPr>
            <a:picLocks noChangeAspect="1"/>
          </p:cNvPicPr>
          <p:nvPr/>
        </p:nvPicPr>
        <p:blipFill>
          <a:blip r:embed="rId6"/>
          <a:srcRect t="34188" b="34188"/>
          <a:stretch>
            <a:fillRect/>
          </a:stretch>
        </p:blipFill>
        <p:spPr>
          <a:xfrm>
            <a:off x="6012180" y="2204720"/>
            <a:ext cx="3119120" cy="175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21" y="5085184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Espaço Reservado para 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085184"/>
            <a:ext cx="2124752" cy="7021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Imagem 1" descr="C:\Users\58473882920\Desktop\APRESENTAÇÃO\20221224_212400.jpg20221224_212400"/>
          <p:cNvPicPr>
            <a:picLocks noChangeAspect="1"/>
          </p:cNvPicPr>
          <p:nvPr/>
        </p:nvPicPr>
        <p:blipFill>
          <a:blip r:embed="rId9"/>
          <a:srcRect l="10019" r="10019"/>
          <a:stretch>
            <a:fillRect/>
          </a:stretch>
        </p:blipFill>
        <p:spPr>
          <a:xfrm>
            <a:off x="3413760" y="2490470"/>
            <a:ext cx="2801620" cy="192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899" y="2357430"/>
            <a:ext cx="2747390" cy="206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3207" y="571480"/>
            <a:ext cx="321471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CaixaDeTexto 4"/>
          <p:cNvSpPr txBox="1"/>
          <p:nvPr/>
        </p:nvSpPr>
        <p:spPr>
          <a:xfrm>
            <a:off x="214313" y="0"/>
            <a:ext cx="892968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CaixaDeTexto 4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Atividades Diversas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762" y="270177"/>
            <a:ext cx="2812838" cy="168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4032" y="448266"/>
            <a:ext cx="2625321" cy="157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7" y="2357430"/>
            <a:ext cx="3206739" cy="1803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8867" y="2725771"/>
            <a:ext cx="2826265" cy="158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21" y="5202413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Espaço Reservado para Imagem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202413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458" y="1548361"/>
            <a:ext cx="2747390" cy="183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1761" y="230981"/>
            <a:ext cx="1400477" cy="233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8" name="CaixaDeTexto 4"/>
          <p:cNvSpPr txBox="1"/>
          <p:nvPr/>
        </p:nvSpPr>
        <p:spPr>
          <a:xfrm>
            <a:off x="214313" y="139700"/>
            <a:ext cx="8929687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CaixaDeTexto 4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Atividades Diversas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42"/>
            <a:ext cx="2812838" cy="1582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6564" y="448266"/>
            <a:ext cx="2100257" cy="157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73332" y="2332544"/>
            <a:ext cx="2708331" cy="1803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3565" y="2388997"/>
            <a:ext cx="2743124" cy="205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45" y="2784615"/>
            <a:ext cx="2520888" cy="168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45" y="5085184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Espaço Reservado para Imagem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48" y="5085184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630" y="76200"/>
            <a:ext cx="4032885" cy="2268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C:\Users\58473882920\Desktop\APRESENTAÇÃO\20191005_114741.jpg20191005_114741"/>
          <p:cNvPicPr>
            <a:picLocks noChangeAspect="1"/>
          </p:cNvPicPr>
          <p:nvPr/>
        </p:nvPicPr>
        <p:blipFill>
          <a:blip r:embed="rId3"/>
          <a:srcRect l="3111" r="3111"/>
          <a:stretch>
            <a:fillRect/>
          </a:stretch>
        </p:blipFill>
        <p:spPr>
          <a:xfrm>
            <a:off x="4572000" y="2148205"/>
            <a:ext cx="3744415" cy="224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4631" y="76200"/>
            <a:ext cx="3746782" cy="2107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 descr="22154633_1618810574842363_6400654913936282592_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05" y="2183765"/>
            <a:ext cx="392811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37" y="5229200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Espaço Reservado para 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229200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cobaia\Desktop\SERGIO\FOTOS\FOTOS 06.2017\20170616_16474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85728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cobaia\Desktop\SERGIO\FOTOS\FOTOS 01\ACOLHER. BICKE (14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496"/>
            <a:ext cx="5000628" cy="2812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C:\Users\cobaia\Desktop\SERGIO\FOTOS\ANIVERSARIO ACOLHER\ACOLHER. ANIVERSARIO (10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857232"/>
            <a:ext cx="3696899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6" descr="Logotipo Acolher.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928670"/>
            <a:ext cx="1886731" cy="718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3" y="5762435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Espaço Reservado para 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06" y="5762435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D:\Sistema\Desktop\SERGIO\FOTOS ACOLHER. 2017\GRUPO APAE.2017\APAE ACOLHER.2017 (36).jpgAPAE ACOLHER.2017 (36)"/>
          <p:cNvPicPr>
            <a:picLocks noGrp="1" noChangeAspect="1"/>
          </p:cNvPicPr>
          <p:nvPr>
            <p:ph type="pic" sz="quarter" idx="13"/>
          </p:nvPr>
        </p:nvPicPr>
        <p:blipFill>
          <a:blip r:embed="rId1"/>
          <a:srcRect/>
          <a:stretch>
            <a:fillRect/>
          </a:stretch>
        </p:blipFill>
        <p:spPr>
          <a:xfrm>
            <a:off x="800100" y="807720"/>
            <a:ext cx="3503295" cy="1966595"/>
          </a:xfrm>
          <a:prstGeom prst="rect">
            <a:avLst/>
          </a:prstGeom>
        </p:spPr>
      </p:pic>
      <p:pic>
        <p:nvPicPr>
          <p:cNvPr id="5" name="Espaço Reservado para Conteúdo 3" descr="C:\Users\58473882920\Desktop\APRESENTAÇÃO\20230603_161956.jpg20230603_161956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0023" r="10023"/>
          <a:stretch>
            <a:fillRect/>
          </a:stretch>
        </p:blipFill>
        <p:spPr>
          <a:xfrm>
            <a:off x="800100" y="4042410"/>
            <a:ext cx="3503295" cy="1970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Espaço Reservado para Conteúdo 3" descr="D:\Sistema\Desktop\SERGIO\FOTOS ACOLHER. 2017\GRUPO APAE.2017\APAE ACOLHER.2017 (86).jpgAPAE ACOLHER.2017 (86)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/>
          <a:stretch>
            <a:fillRect/>
          </a:stretch>
        </p:blipFill>
        <p:spPr>
          <a:xfrm>
            <a:off x="4832350" y="807720"/>
            <a:ext cx="3503295" cy="1966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Imagem 10" descr="C:\Users\58473882920\Desktop\APRESENTAÇÃO\20200628_162333.jpg20200628_162333"/>
          <p:cNvPicPr>
            <a:picLocks noChangeAspect="1"/>
          </p:cNvPicPr>
          <p:nvPr/>
        </p:nvPicPr>
        <p:blipFill>
          <a:blip r:embed="rId4"/>
          <a:srcRect l="16" r="16"/>
          <a:stretch>
            <a:fillRect/>
          </a:stretch>
        </p:blipFill>
        <p:spPr>
          <a:xfrm>
            <a:off x="4832350" y="4041775"/>
            <a:ext cx="3503930" cy="1971040"/>
          </a:xfrm>
          <a:prstGeom prst="rect">
            <a:avLst/>
          </a:prstGeom>
        </p:spPr>
      </p:pic>
      <p:pic>
        <p:nvPicPr>
          <p:cNvPr id="6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80" y="2996952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Espaço Reservado para 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21" y="2976728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" y="857586"/>
            <a:ext cx="9142806" cy="51428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5438" r="15270" b="5206"/>
          <a:stretch>
            <a:fillRect/>
          </a:stretch>
        </p:blipFill>
        <p:spPr>
          <a:xfrm>
            <a:off x="3287858" y="1137243"/>
            <a:ext cx="4459393" cy="4595443"/>
          </a:xfrm>
          <a:prstGeom prst="rect">
            <a:avLst/>
          </a:prstGeom>
        </p:spPr>
      </p:pic>
      <p:pic>
        <p:nvPicPr>
          <p:cNvPr id="13" name="Motion Graphic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rcRect r="57260"/>
          <a:stretch>
            <a:fillRect/>
          </a:stretch>
        </p:blipFill>
        <p:spPr>
          <a:xfrm>
            <a:off x="0" y="857586"/>
            <a:ext cx="3907638" cy="5142829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3433852" y="1340768"/>
            <a:ext cx="4176412" cy="3711672"/>
            <a:chOff x="6705600" y="1785256"/>
            <a:chExt cx="6937829" cy="627017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991147"/>
              <a:ext cx="6937829" cy="3901933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7" t="18077" r="56936" b="18433"/>
            <a:stretch>
              <a:fillRect/>
            </a:stretch>
          </p:blipFill>
          <p:spPr>
            <a:xfrm>
              <a:off x="6705600" y="1785256"/>
              <a:ext cx="856343" cy="6270173"/>
            </a:xfrm>
            <a:prstGeom prst="rect">
              <a:avLst/>
            </a:prstGeom>
          </p:spPr>
        </p:pic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6"/>
          <a:stretch>
            <a:fillRect/>
          </a:stretch>
        </p:blipFill>
        <p:spPr>
          <a:xfrm>
            <a:off x="597" y="857586"/>
            <a:ext cx="3937274" cy="51428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8" t="74219" r="9566" b="11379"/>
          <a:stretch>
            <a:fillRect/>
          </a:stretch>
        </p:blipFill>
        <p:spPr>
          <a:xfrm>
            <a:off x="3937871" y="4387080"/>
            <a:ext cx="4610294" cy="159649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3" t="15138" r="20727" b="70753"/>
          <a:stretch>
            <a:fillRect/>
          </a:stretch>
        </p:blipFill>
        <p:spPr>
          <a:xfrm>
            <a:off x="7166711" y="1189177"/>
            <a:ext cx="370357" cy="725597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378870" y="3105915"/>
            <a:ext cx="3220177" cy="48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65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Associação ACOLHER</a:t>
            </a:r>
            <a:endParaRPr lang="pt-BR" sz="2865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81365" y="3841070"/>
            <a:ext cx="2957862" cy="59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8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Prestação de Contas</a:t>
            </a:r>
            <a:endParaRPr lang="pt-BR" sz="182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18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Conselho Municpal de Saúde.</a:t>
            </a:r>
            <a:endParaRPr lang="pt-BR" sz="182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432440" y="3756862"/>
            <a:ext cx="28554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LOGO ANIVERSARIO. ACOLHER.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815" y="1420726"/>
            <a:ext cx="3363960" cy="1156372"/>
          </a:xfrm>
          <a:prstGeom prst="rect">
            <a:avLst/>
          </a:prstGeom>
        </p:spPr>
      </p:pic>
      <p:pic>
        <p:nvPicPr>
          <p:cNvPr id="15" name="Espaço Reservado para Imagem 5" descr="C:\Users\58473882920\Desktop\SERGIO\LOGO ACOLHER.pngLOGO ACOLHER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270926" y="4561754"/>
            <a:ext cx="3241559" cy="11521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CaixaDeTexto 15"/>
          <p:cNvSpPr txBox="1"/>
          <p:nvPr/>
        </p:nvSpPr>
        <p:spPr>
          <a:xfrm>
            <a:off x="4598072" y="4504208"/>
            <a:ext cx="3048000" cy="885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65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Sergio Cesar Soares</a:t>
            </a:r>
            <a:endParaRPr lang="pt-BR" sz="2865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sz="2865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Gestor</a:t>
            </a:r>
            <a:endParaRPr lang="pt-BR" sz="2865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8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9" grpId="0"/>
      <p:bldP spid="19" grpId="1"/>
      <p:bldP spid="20" grpId="0"/>
      <p:bldP spid="20" grpId="1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aixaDeTexto 4"/>
          <p:cNvSpPr txBox="1"/>
          <p:nvPr/>
        </p:nvSpPr>
        <p:spPr>
          <a:xfrm>
            <a:off x="253683" y="-66040"/>
            <a:ext cx="8929687" cy="1455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220" name="Picture 4" descr="C:\Users\58473882920\Desktop\APRESENTAÇÃO\20230603_201920.jpg20230603_201920"/>
          <p:cNvPicPr>
            <a:picLocks noChangeAspect="1" noChangeArrowheads="1"/>
          </p:cNvPicPr>
          <p:nvPr/>
        </p:nvPicPr>
        <p:blipFill>
          <a:blip r:embed="rId2"/>
          <a:srcRect l="10017" r="10017"/>
          <a:stretch>
            <a:fillRect/>
          </a:stretch>
        </p:blipFill>
        <p:spPr bwMode="auto">
          <a:xfrm>
            <a:off x="4283075" y="71120"/>
            <a:ext cx="3989070" cy="224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 descr="26167227_1713180385405381_5327477999925041486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2315210"/>
            <a:ext cx="3670300" cy="2070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m 2" descr="C:\Users\58473882920\Desktop\APRESENTAÇÃO\20200919_173314.jpg20200919_173314"/>
          <p:cNvPicPr>
            <a:picLocks noChangeAspect="1"/>
          </p:cNvPicPr>
          <p:nvPr/>
        </p:nvPicPr>
        <p:blipFill>
          <a:blip r:embed="rId4"/>
          <a:srcRect l="15" r="15"/>
          <a:stretch>
            <a:fillRect/>
          </a:stretch>
        </p:blipFill>
        <p:spPr>
          <a:xfrm>
            <a:off x="145415" y="127635"/>
            <a:ext cx="3888105" cy="2187575"/>
          </a:xfrm>
          <a:prstGeom prst="rect">
            <a:avLst/>
          </a:prstGeom>
        </p:spPr>
      </p:pic>
      <p:pic>
        <p:nvPicPr>
          <p:cNvPr id="4" name="Imagem 3" descr="C:\Users\58473882920\Desktop\APRESENTAÇÃO\ANIVERSARIO ACOLHER (95).jpgANIVERSARIO ACOLHER (95)"/>
          <p:cNvPicPr>
            <a:picLocks noChangeAspect="1"/>
          </p:cNvPicPr>
          <p:nvPr/>
        </p:nvPicPr>
        <p:blipFill>
          <a:blip r:embed="rId5"/>
          <a:srcRect l="8258" r="8258"/>
          <a:stretch>
            <a:fillRect/>
          </a:stretch>
        </p:blipFill>
        <p:spPr>
          <a:xfrm>
            <a:off x="145415" y="2381250"/>
            <a:ext cx="3888105" cy="2095500"/>
          </a:xfrm>
          <a:prstGeom prst="rect">
            <a:avLst/>
          </a:prstGeom>
        </p:spPr>
      </p:pic>
      <p:pic>
        <p:nvPicPr>
          <p:cNvPr id="14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37" y="5157192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Espaço Reservado para 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157192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EDAGIO (16)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336675"/>
            <a:ext cx="4038600" cy="2271395"/>
          </a:xfrm>
          <a:prstGeom prst="rect">
            <a:avLst/>
          </a:prstGeom>
        </p:spPr>
      </p:pic>
      <p:pic>
        <p:nvPicPr>
          <p:cNvPr id="5" name="Espaço Reservado para Conteúdo 3" descr="D:\Sistema\Desktop\SERGIO\FOTOS ACOLHER. 2017\PEDAGIO 11.2017\PEDAGIO (10).jpgPEDAGIO (10)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269808" y="3820160"/>
            <a:ext cx="1706245" cy="2271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Espaço Reservado para Conteúdo 3" descr="D:\Sistema\Desktop\SERGIO\FOTOS ACOLHER. 2017\PEDAGIO 11.2017\PEDAGIO (8).jpgPEDAGIO (8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19458" y="1336675"/>
            <a:ext cx="2614930" cy="1956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Espaço Reservado para Conteúdo 3" descr="D:\Sistema\Desktop\SERGIO\FOTOS ACOLHER. 2017\PEDAGIO 11.2017\PEDAGIO (14).jpgPEDAGIO (14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97668" y="3293110"/>
            <a:ext cx="3028315" cy="2271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Espaço Reservado para Conteúdo 3" descr="D:\Sistema\Desktop\SERGIO\FOTOS ACOLHER. 2017\PEDAGIO 11.2017\PEDAGIO (22).jpgPEDAGIO (22)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09181" y="3608070"/>
            <a:ext cx="1277620" cy="2271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Espaço Reservado para Conteúdo 3" descr="D:\Sistema\Desktop\SERGIO\FOTOS ACOLHER. 2017\PEDAGIO 11.2017\PEDAGIO (19).jpgPEDAGIO (19)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0720" y="3820160"/>
            <a:ext cx="1277620" cy="2271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79" y="528498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Espaço Reservado para 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82" y="528498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smtClean="0"/>
              <a:t>Buffet </a:t>
            </a:r>
            <a:r>
              <a:rPr lang="pt-BR" altLang="en-US" dirty="0"/>
              <a:t>de Massas</a:t>
            </a:r>
            <a:endParaRPr lang="pt-BR" altLang="en-US" dirty="0"/>
          </a:p>
        </p:txBody>
      </p:sp>
      <p:pic>
        <p:nvPicPr>
          <p:cNvPr id="5" name="Espaço Reservado para Conteúdo 4" descr="24296839_1966577000035377_8565031287980383284_n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51155" y="2295525"/>
            <a:ext cx="4038600" cy="2266950"/>
          </a:xfrm>
          <a:prstGeom prst="rect">
            <a:avLst/>
          </a:prstGeom>
        </p:spPr>
      </p:pic>
      <p:pic>
        <p:nvPicPr>
          <p:cNvPr id="6" name="Espaço Reservado para Conteúdo 5" descr="D:\Sistema\Desktop\SERGIO\FOTOS ACOLHER. 2017\BUFFET DE MASSAS. 2017\24796292_1966578170035260_9068371288321512183_n.jpg24796292_1966578170035260_9068371288321512183_n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6435" y="3883660"/>
            <a:ext cx="4037330" cy="2266950"/>
          </a:xfrm>
          <a:prstGeom prst="rect">
            <a:avLst/>
          </a:prstGeom>
        </p:spPr>
      </p:pic>
      <p:pic>
        <p:nvPicPr>
          <p:cNvPr id="7" name="Espaço Reservado para Conteúdo 5" descr="24296294_1966578313368579_8961994721524285948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417955"/>
            <a:ext cx="4038600" cy="226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6" y="5585659"/>
            <a:ext cx="1632604" cy="5612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Espaço Reservado para 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69" y="5589239"/>
            <a:ext cx="1748660" cy="57785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pt-BR" sz="4000" b="1" dirty="0" smtClean="0"/>
              <a:t>Congresso Latino Americano de Comunidades Terapêuticas</a:t>
            </a:r>
            <a:endParaRPr lang="pt-BR" sz="40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038600" cy="2271712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CaixaDeTexto 6"/>
          <p:cNvSpPr txBox="1"/>
          <p:nvPr/>
        </p:nvSpPr>
        <p:spPr>
          <a:xfrm>
            <a:off x="6588224" y="151693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Campinas - SP</a:t>
            </a:r>
            <a:endParaRPr lang="pt-BR" b="1" dirty="0"/>
          </a:p>
        </p:txBody>
      </p:sp>
      <p:pic>
        <p:nvPicPr>
          <p:cNvPr id="10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7" y="5301208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Espaço Reservado para 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68" y="4367673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/>
          <a:lstStyle/>
          <a:p>
            <a:r>
              <a:rPr lang="pt-BR" sz="3600" b="1" dirty="0" smtClean="0"/>
              <a:t>Instituto </a:t>
            </a:r>
            <a:r>
              <a:rPr lang="pt-BR" sz="3600" b="1" dirty="0" err="1" smtClean="0"/>
              <a:t>Brazolin</a:t>
            </a:r>
            <a:br>
              <a:rPr lang="pt-BR" sz="3600" b="1" dirty="0" smtClean="0"/>
            </a:br>
            <a:r>
              <a:rPr lang="pt-BR" sz="3600" b="1" dirty="0" smtClean="0"/>
              <a:t>André </a:t>
            </a:r>
            <a:r>
              <a:rPr lang="pt-BR" sz="3600" b="1" dirty="0" err="1" smtClean="0"/>
              <a:t>Brezolin</a:t>
            </a:r>
            <a:r>
              <a:rPr lang="pt-BR" sz="3600" b="1" dirty="0" smtClean="0"/>
              <a:t> – Anjo do Esporte</a:t>
            </a:r>
            <a:endParaRPr lang="pt-BR" sz="36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1" y="3913324"/>
            <a:ext cx="3028949" cy="227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Espaço Reservado para Conteú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3" y="1484784"/>
            <a:ext cx="4038600" cy="227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ço Reservado para Conteúdo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17002"/>
            <a:ext cx="3028949" cy="170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Espaço Reservado para Conteúdo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407707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92" y="6021288"/>
            <a:ext cx="906152" cy="3114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Espaço Reservado para 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12" y="6024672"/>
            <a:ext cx="970568" cy="3207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29388" y="285728"/>
            <a:ext cx="1643074" cy="112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571480"/>
            <a:ext cx="8229600" cy="1143000"/>
          </a:xfrm>
        </p:spPr>
        <p:txBody>
          <a:bodyPr/>
          <a:lstStyle/>
          <a:p>
            <a:r>
              <a:rPr lang="pt-BR" b="1" dirty="0" smtClean="0"/>
              <a:t>Troco Solidário</a:t>
            </a:r>
            <a:br>
              <a:rPr lang="pt-BR" b="1" dirty="0" smtClean="0"/>
            </a:br>
            <a:endParaRPr lang="pt-BR" dirty="0"/>
          </a:p>
        </p:txBody>
      </p:sp>
      <p:pic>
        <p:nvPicPr>
          <p:cNvPr id="6" name="Espaço Reservado para Conteúdo 5" descr="10557705_347650242050579_5928348363471160481_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53" y="3212976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Espaço Reservado para 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212976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pt-BR" sz="4000" b="1" dirty="0" smtClean="0"/>
              <a:t>Troco Solidário</a:t>
            </a:r>
            <a:br>
              <a:rPr lang="pt-BR" sz="4000" b="1" dirty="0" smtClean="0"/>
            </a:br>
            <a:r>
              <a:rPr lang="pt-BR" sz="4000" b="1" dirty="0" smtClean="0"/>
              <a:t>Komprão Koch Atacadista</a:t>
            </a:r>
            <a:endParaRPr lang="pt-BR" sz="40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480499" cy="2520280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4038600" cy="346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6" y="5464959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Espaço Reservado para 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69" y="5464959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19875568_1528100337246721_1391262845979128000_n.jpg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74857" y="785794"/>
            <a:ext cx="4927607" cy="277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ço Reservado para Conteúdo 5" descr="19875358_1528102440579844_249684616901705108_n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0562" y="3500438"/>
            <a:ext cx="4419603" cy="2486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Espaço Reservado para Conteúdo 4" descr="19875568_1528100337246721_139126284597912800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876"/>
            <a:ext cx="4292602" cy="2414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Espaço Reservado para Conteúdo 4" descr="19875568_1528100337246721_139126284597912800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298" y="357166"/>
            <a:ext cx="2071702" cy="887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22" y="1170677"/>
            <a:ext cx="1826467" cy="6278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Espaço Reservado para 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" y="2847257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pturar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00298" y="330921"/>
            <a:ext cx="4519124" cy="6241351"/>
          </a:xfrm>
          <a:effectLst>
            <a:softEdge rad="112500"/>
          </a:effectLst>
        </p:spPr>
      </p:pic>
      <p:pic>
        <p:nvPicPr>
          <p:cNvPr id="5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-892997" y="2691168"/>
            <a:ext cx="4500564" cy="154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2" descr="C:\Users\cobaia\Desktop\logo_nov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63" y="785813"/>
            <a:ext cx="1322387" cy="53578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85720" y="357166"/>
            <a:ext cx="3643338" cy="2428892"/>
          </a:xfrm>
        </p:spPr>
        <p:txBody>
          <a:bodyPr/>
          <a:lstStyle/>
          <a:p>
            <a:pPr algn="ctr"/>
            <a:r>
              <a:rPr lang="pt-BR" sz="2400" dirty="0" smtClean="0"/>
              <a:t>Homenagem de reconhecimento da Assembléia Legislativa pelos serviços prestados ao Estado de Santa Catarina</a:t>
            </a:r>
            <a:endParaRPr lang="pt-BR" sz="2400" dirty="0"/>
          </a:p>
        </p:txBody>
      </p:sp>
      <p:pic>
        <p:nvPicPr>
          <p:cNvPr id="7" name="Espaço Reservado para Conteúdo 6" descr="70934290_2616297675093643_1313519943941095424_n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7158" y="3071810"/>
            <a:ext cx="400052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ço Reservado para Conteúdo 6" descr="70934290_2616297675093643_131351994394109542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357166"/>
            <a:ext cx="2837871" cy="37838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Espaço Reservado para Conteúdo 6" descr="70934290_2616297675093643_131351994394109542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4214818"/>
            <a:ext cx="2837871" cy="21284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24" y="6072206"/>
            <a:ext cx="1378389" cy="4738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Espaço Reservado para 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072206"/>
            <a:ext cx="1476375" cy="4878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0"/>
          <p:cNvSpPr txBox="1"/>
          <p:nvPr/>
        </p:nvSpPr>
        <p:spPr>
          <a:xfrm>
            <a:off x="1071563" y="5357813"/>
            <a:ext cx="7213600" cy="9731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1" hangingPunct="1"/>
            <a:r>
              <a:rPr lang="es-UY" altLang="pt-BR" sz="1600" b="1" dirty="0" smtClean="0">
                <a:solidFill>
                  <a:srgbClr val="1B311F"/>
                </a:solidFill>
                <a:latin typeface="Arial" panose="020B0604020202020204" pitchFamily="34" charset="0"/>
              </a:rPr>
              <a:t>Estrada </a:t>
            </a:r>
            <a:r>
              <a:rPr lang="es-UY" altLang="pt-BR" sz="1600" b="1" dirty="0" err="1" smtClean="0">
                <a:solidFill>
                  <a:srgbClr val="1B311F"/>
                </a:solidFill>
                <a:latin typeface="Arial" panose="020B0604020202020204" pitchFamily="34" charset="0"/>
              </a:rPr>
              <a:t>Geral</a:t>
            </a:r>
            <a:r>
              <a:rPr lang="es-UY" altLang="pt-BR" sz="1600" b="1" dirty="0" smtClean="0">
                <a:solidFill>
                  <a:srgbClr val="1B311F"/>
                </a:solidFill>
                <a:latin typeface="Arial" panose="020B0604020202020204" pitchFamily="34" charset="0"/>
              </a:rPr>
              <a:t> </a:t>
            </a:r>
            <a:r>
              <a:rPr lang="es-UY" altLang="pt-BR" sz="1600" b="1" dirty="0" err="1" smtClean="0">
                <a:solidFill>
                  <a:srgbClr val="1B311F"/>
                </a:solidFill>
                <a:latin typeface="Arial" panose="020B0604020202020204" pitchFamily="34" charset="0"/>
              </a:rPr>
              <a:t>Sertão</a:t>
            </a:r>
            <a:r>
              <a:rPr lang="es-UY" altLang="pt-BR" sz="1600" b="1" dirty="0" smtClean="0">
                <a:solidFill>
                  <a:srgbClr val="1B311F"/>
                </a:solidFill>
                <a:latin typeface="Arial" panose="020B0604020202020204" pitchFamily="34" charset="0"/>
              </a:rPr>
              <a:t> do </a:t>
            </a:r>
            <a:r>
              <a:rPr lang="es-UY" altLang="pt-BR" sz="1600" b="1" dirty="0" err="1" smtClean="0">
                <a:solidFill>
                  <a:srgbClr val="1B311F"/>
                </a:solidFill>
                <a:latin typeface="Arial" panose="020B0604020202020204" pitchFamily="34" charset="0"/>
              </a:rPr>
              <a:t>Trombudo</a:t>
            </a:r>
            <a:r>
              <a:rPr lang="es-UY" altLang="pt-BR" sz="1600" b="1" dirty="0" smtClean="0">
                <a:solidFill>
                  <a:srgbClr val="1B311F"/>
                </a:solidFill>
                <a:latin typeface="Arial" panose="020B0604020202020204" pitchFamily="34" charset="0"/>
              </a:rPr>
              <a:t>, 6348 </a:t>
            </a:r>
            <a:r>
              <a:rPr lang="es-UY" altLang="pt-BR" sz="1600" b="1" dirty="0">
                <a:solidFill>
                  <a:srgbClr val="1B311F"/>
                </a:solidFill>
                <a:latin typeface="Arial" panose="020B0604020202020204" pitchFamily="34" charset="0"/>
              </a:rPr>
              <a:t>– Itapema – SC</a:t>
            </a:r>
            <a:endParaRPr lang="es-UY" altLang="pt-BR" sz="1600" b="1" dirty="0">
              <a:solidFill>
                <a:srgbClr val="1B311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s-UY" altLang="pt-BR" sz="1600" b="1" dirty="0">
                <a:solidFill>
                  <a:srgbClr val="1B311F"/>
                </a:solidFill>
                <a:latin typeface="Arial" panose="020B0604020202020204" pitchFamily="34" charset="0"/>
              </a:rPr>
              <a:t>Fone: (47) </a:t>
            </a:r>
            <a:r>
              <a:rPr lang="es-UY" altLang="pt-BR" sz="1600" b="1" dirty="0" smtClean="0">
                <a:solidFill>
                  <a:srgbClr val="1B311F"/>
                </a:solidFill>
                <a:latin typeface="Arial" panose="020B0604020202020204" pitchFamily="34" charset="0"/>
              </a:rPr>
              <a:t>9.9942-5313 / 9.9934-6811</a:t>
            </a:r>
            <a:endParaRPr lang="es-UY" altLang="pt-BR" sz="1600" b="1" dirty="0">
              <a:solidFill>
                <a:srgbClr val="1B311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s-UY" altLang="pt-BR" sz="1600" b="1" dirty="0">
                <a:solidFill>
                  <a:srgbClr val="1B311F"/>
                </a:solidFill>
                <a:latin typeface="Arial" panose="020B0604020202020204" pitchFamily="34" charset="0"/>
                <a:hlinkClick r:id="rId2"/>
              </a:rPr>
              <a:t>www.acolheritapema.org.br</a:t>
            </a:r>
            <a:endParaRPr lang="es-UY" altLang="pt-BR" sz="1600" b="1" dirty="0">
              <a:solidFill>
                <a:srgbClr val="1B311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s-UY" altLang="pt-BR" sz="1600" b="1" dirty="0">
                <a:solidFill>
                  <a:srgbClr val="1B311F"/>
                </a:solidFill>
                <a:latin typeface="Arial" panose="020B0604020202020204" pitchFamily="34" charset="0"/>
                <a:hlinkClick r:id="rId3"/>
              </a:rPr>
              <a:t>aacolher@gmail.com</a:t>
            </a:r>
            <a:endParaRPr lang="es-UY" altLang="pt-BR" sz="1600" b="1" dirty="0">
              <a:solidFill>
                <a:srgbClr val="1B311F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s-ES" altLang="pt-BR" sz="2000" b="1" dirty="0">
              <a:solidFill>
                <a:srgbClr val="1B311F"/>
              </a:solidFill>
              <a:latin typeface="Arial" panose="020B0604020202020204" pitchFamily="34" charset="0"/>
            </a:endParaRPr>
          </a:p>
        </p:txBody>
      </p:sp>
      <p:sp>
        <p:nvSpPr>
          <p:cNvPr id="3075" name="CaixaDeTexto 4"/>
          <p:cNvSpPr txBox="1"/>
          <p:nvPr/>
        </p:nvSpPr>
        <p:spPr>
          <a:xfrm>
            <a:off x="357188" y="25400"/>
            <a:ext cx="8215312" cy="304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Fundada em  25 de Junho de 2012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Utilidade Pública Estadual – </a:t>
            </a:r>
            <a:r>
              <a:rPr lang="pt-BR" altLang="pt-BR" sz="2400" b="1" u="sng" dirty="0">
                <a:solidFill>
                  <a:schemeClr val="bg1"/>
                </a:solidFill>
                <a:latin typeface="Arial" panose="020B0604020202020204" pitchFamily="34" charset="0"/>
              </a:rPr>
              <a:t>Lei n.° 16.354/2014</a:t>
            </a:r>
            <a:endParaRPr lang="pt-BR" altLang="pt-BR" sz="24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Utilidade Pública Municipal – </a:t>
            </a:r>
            <a:r>
              <a:rPr lang="pt-BR" altLang="pt-BR" sz="2400" b="1" u="sng" dirty="0">
                <a:solidFill>
                  <a:schemeClr val="bg1"/>
                </a:solidFill>
                <a:latin typeface="Arial" panose="020B0604020202020204" pitchFamily="34" charset="0"/>
              </a:rPr>
              <a:t>Lei n.° 3203/2013</a:t>
            </a:r>
            <a:endParaRPr lang="pt-BR" altLang="pt-BR" sz="24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t-BR" altLang="pt-BR"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CNPJ: </a:t>
            </a:r>
            <a:r>
              <a:rPr lang="pt-BR" altLang="pt-BR" sz="2400" b="1" i="1" u="sng" dirty="0">
                <a:solidFill>
                  <a:schemeClr val="bg1"/>
                </a:solidFill>
                <a:latin typeface="Arial" panose="020B0604020202020204" pitchFamily="34" charset="0"/>
              </a:rPr>
              <a:t>16.995.617/0001-24</a:t>
            </a:r>
            <a:endParaRPr lang="pt-BR" altLang="pt-BR" sz="2400" b="1" i="1" u="sng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CaixaDeTexto 4"/>
          <p:cNvSpPr txBox="1"/>
          <p:nvPr/>
        </p:nvSpPr>
        <p:spPr>
          <a:xfrm>
            <a:off x="428625" y="3286125"/>
            <a:ext cx="8358188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b="1" u="sng" dirty="0">
                <a:solidFill>
                  <a:schemeClr val="bg1"/>
                </a:solidFill>
                <a:latin typeface="Arial" panose="020B0604020202020204" pitchFamily="34" charset="0"/>
              </a:rPr>
              <a:t>Informações Bancárias</a:t>
            </a:r>
            <a:r>
              <a:rPr lang="pt-BR" altLang="pt-BR" b="1" dirty="0">
                <a:solidFill>
                  <a:schemeClr val="bg1"/>
                </a:solidFill>
                <a:latin typeface="Arial" panose="020B0604020202020204" pitchFamily="34" charset="0"/>
              </a:rPr>
              <a:t>: SICREDI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pt-BR" b="1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 Agencia: 2606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pt-BR" b="1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 Conta Corrente: 52074-8</a:t>
            </a:r>
            <a:endParaRPr lang="pt-BR" altLang="pt-BR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Espaço Reservado para 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987" y="5464333"/>
            <a:ext cx="2214578" cy="7612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aixa de Texto 1"/>
          <p:cNvSpPr txBox="1"/>
          <p:nvPr/>
        </p:nvSpPr>
        <p:spPr>
          <a:xfrm>
            <a:off x="6219190" y="3260090"/>
            <a:ext cx="2745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t-BR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Banco do Brasil</a:t>
            </a:r>
            <a:endParaRPr lang="pt-BR" alt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pt-BR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Agencia: 3164-X</a:t>
            </a:r>
            <a:endParaRPr lang="pt-BR" alt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pt-BR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Conta: 107.761-9</a:t>
            </a:r>
            <a:endParaRPr lang="pt-BR" alt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857500" y="356870"/>
            <a:ext cx="4478655" cy="577850"/>
          </a:xfrm>
        </p:spPr>
        <p:txBody>
          <a:bodyPr/>
          <a:p>
            <a:r>
              <a:rPr lang="pt-BR" sz="3200" u="sng" dirty="0" smtClean="0"/>
              <a:t>Vagas Conveniadas</a:t>
            </a:r>
            <a:endParaRPr lang="pt-BR" sz="3200" u="sng" dirty="0"/>
          </a:p>
        </p:txBody>
      </p:sp>
      <p:sp>
        <p:nvSpPr>
          <p:cNvPr id="6" name="Título 4"/>
          <p:cNvSpPr>
            <a:spLocks noGrp="1"/>
          </p:cNvSpPr>
          <p:nvPr/>
        </p:nvSpPr>
        <p:spPr>
          <a:xfrm>
            <a:off x="179070" y="1628775"/>
            <a:ext cx="8717280" cy="112141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 smtClean="0"/>
              <a:t>Governo Federal.... 17 vagas - R$ 1.172,23</a:t>
            </a:r>
            <a:endParaRPr lang="pt-BR" sz="3200" dirty="0" smtClean="0"/>
          </a:p>
          <a:p>
            <a:r>
              <a:rPr lang="pt-BR" sz="3200" dirty="0"/>
              <a:t>                         R$ 239.134,92</a:t>
            </a:r>
            <a:endParaRPr lang="pt-BR" sz="3200" dirty="0"/>
          </a:p>
        </p:txBody>
      </p:sp>
      <p:sp>
        <p:nvSpPr>
          <p:cNvPr id="7" name="Caixa de Texto 6"/>
          <p:cNvSpPr txBox="1"/>
          <p:nvPr/>
        </p:nvSpPr>
        <p:spPr>
          <a:xfrm>
            <a:off x="224155" y="3213100"/>
            <a:ext cx="87083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t-BR" sz="3200" b="1" dirty="0" smtClean="0">
                <a:sym typeface="+mn-ea"/>
              </a:rPr>
              <a:t>Governo Estadual.... 10 vagas - R$ 1.000,00</a:t>
            </a:r>
            <a:endParaRPr lang="pt-BR" sz="3200" b="1" dirty="0" smtClean="0">
              <a:sym typeface="+mn-ea"/>
            </a:endParaRPr>
          </a:p>
          <a:p>
            <a:r>
              <a:rPr lang="pt-BR" sz="3200" dirty="0">
                <a:sym typeface="+mn-ea"/>
              </a:rPr>
              <a:t>                         </a:t>
            </a:r>
            <a:r>
              <a:rPr lang="pt-BR" sz="3200" b="1" dirty="0">
                <a:sym typeface="+mn-ea"/>
              </a:rPr>
              <a:t>R$ 120.000,00</a:t>
            </a:r>
            <a:endParaRPr lang="pt-BR" sz="3200" b="1" dirty="0"/>
          </a:p>
          <a:p>
            <a:endParaRPr lang="pt-BR" altLang="en-US" sz="3200" b="1" dirty="0" smtClean="0"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3995"/>
            <a:ext cx="8229600" cy="560070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pt-BR" sz="2000" b="0" dirty="0">
                <a:ln/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Programa WS- CTS </a:t>
            </a:r>
            <a:r>
              <a:rPr lang="pt-BR" sz="2000" b="0" dirty="0" err="1">
                <a:ln/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ACOLHER -</a:t>
            </a:r>
            <a:r>
              <a:rPr lang="pt-BR" sz="2000" b="0" dirty="0">
                <a:ln/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 ACOMTESC</a:t>
            </a:r>
            <a:endParaRPr lang="pt-BR" altLang="en-US" sz="2000" b="0" dirty="0">
              <a:ln/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5" name="Título 1"/>
          <p:cNvSpPr>
            <a:spLocks noGrp="1"/>
          </p:cNvSpPr>
          <p:nvPr/>
        </p:nvSpPr>
        <p:spPr>
          <a:xfrm>
            <a:off x="35560" y="507365"/>
            <a:ext cx="8911590" cy="499745"/>
          </a:xfrm>
          <a:prstGeom prst="rect">
            <a:avLst/>
          </a:prstGeom>
          <a:noFill/>
          <a:ln w="9525">
            <a:noFill/>
          </a:ln>
        </p:spPr>
        <p:txBody>
          <a:bodyPr anchor="b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219 - Acolhimentos em 2022</a:t>
            </a:r>
            <a:endParaRPr lang="pt-BR" altLang="en-US" b="0" dirty="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6" name="Espaço Reservado para Conteúdo 5" descr="buscas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024890"/>
            <a:ext cx="4038600" cy="1998345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053465"/>
            <a:ext cx="4038600" cy="1940560"/>
          </a:xfrm>
          <a:prstGeom prst="rect">
            <a:avLst/>
          </a:prstGeom>
        </p:spPr>
      </p:pic>
      <p:pic>
        <p:nvPicPr>
          <p:cNvPr id="8" name="Espaço Reservado para Conteúdo 5" descr="C:\Users\58473882920\Desktop\APRESENTAÇÃO\saidas.jpgsaidas"/>
          <p:cNvPicPr>
            <a:picLocks noChangeAspect="1"/>
          </p:cNvPicPr>
          <p:nvPr/>
        </p:nvPicPr>
        <p:blipFill>
          <a:blip r:embed="rId3"/>
          <a:srcRect t="4214" b="4214"/>
          <a:stretch>
            <a:fillRect/>
          </a:stretch>
        </p:blipFill>
        <p:spPr>
          <a:xfrm>
            <a:off x="2552700" y="3046730"/>
            <a:ext cx="4038600" cy="199834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9" name="Objeto 8"/>
          <p:cNvGraphicFramePr/>
          <p:nvPr/>
        </p:nvGraphicFramePr>
        <p:xfrm>
          <a:off x="1259205" y="4940935"/>
          <a:ext cx="6682105" cy="154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4" imgW="6677025" imgH="1543050" progId="Paint.Picture">
                  <p:embed/>
                </p:oleObj>
              </mc:Choice>
              <mc:Fallback>
                <p:oleObj name="" r:id="rId4" imgW="6677025" imgH="1543050" progId="Paint.Picture">
                  <p:embed/>
                  <p:pic>
                    <p:nvPicPr>
                      <p:cNvPr id="0" name="Imagem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205" y="4940935"/>
                        <a:ext cx="6682105" cy="1544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7950"/>
            <a:ext cx="8229600" cy="75628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pt-BR" sz="2000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Programa WS- CTS </a:t>
            </a:r>
            <a:r>
              <a:rPr lang="pt-BR" sz="2000" b="0" dirty="0" err="1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ACOLHER -</a:t>
            </a:r>
            <a:r>
              <a:rPr lang="pt-BR" sz="2000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 ACOMTESC</a:t>
            </a:r>
            <a:endParaRPr lang="pt-BR" altLang="en-US" sz="2000" b="0" dirty="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5" name="Título 1"/>
          <p:cNvSpPr>
            <a:spLocks noGrp="1"/>
          </p:cNvSpPr>
          <p:nvPr/>
        </p:nvSpPr>
        <p:spPr>
          <a:xfrm>
            <a:off x="-396875" y="692785"/>
            <a:ext cx="8911590" cy="343535"/>
          </a:xfrm>
          <a:prstGeom prst="rect">
            <a:avLst/>
          </a:prstGeom>
          <a:noFill/>
          <a:ln w="9525">
            <a:noFill/>
          </a:ln>
        </p:spPr>
        <p:txBody>
          <a:bodyPr anchor="b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219 - Acolhimentos em 2022</a:t>
            </a:r>
            <a:endParaRPr lang="pt-BR" altLang="en-US" b="0" dirty="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11" name="Espaço Reservado para Conteúdo 10" descr="FAIXA ETARIA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152525"/>
            <a:ext cx="8124825" cy="3213100"/>
          </a:xfrm>
          <a:prstGeom prst="rect">
            <a:avLst/>
          </a:prstGeom>
        </p:spPr>
      </p:pic>
      <p:pic>
        <p:nvPicPr>
          <p:cNvPr id="12" name="Espaço Reservado para Conteúdo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565" y="4438015"/>
            <a:ext cx="8119110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260" y="116840"/>
            <a:ext cx="8229600" cy="792480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pt-BR" sz="2000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Programa WS- CTS </a:t>
            </a:r>
            <a:r>
              <a:rPr lang="pt-BR" sz="2000" b="0" dirty="0" err="1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ACOLHER -</a:t>
            </a:r>
            <a:r>
              <a:rPr lang="pt-BR" sz="2000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 ACOMTESC</a:t>
            </a:r>
            <a:endParaRPr lang="pt-BR" altLang="en-US" sz="2000" b="0" dirty="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5" name="Título 1"/>
          <p:cNvSpPr>
            <a:spLocks noGrp="1"/>
          </p:cNvSpPr>
          <p:nvPr/>
        </p:nvSpPr>
        <p:spPr>
          <a:xfrm>
            <a:off x="-252730" y="908685"/>
            <a:ext cx="8911590" cy="343535"/>
          </a:xfrm>
          <a:prstGeom prst="rect">
            <a:avLst/>
          </a:prstGeom>
          <a:noFill/>
          <a:ln w="9525">
            <a:noFill/>
          </a:ln>
        </p:spPr>
        <p:txBody>
          <a:bodyPr anchor="b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219 - Acolhimentos em 2022</a:t>
            </a:r>
            <a:endParaRPr lang="pt-BR" altLang="en-US" b="0" dirty="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6" name="Espaço Reservado para Conteúdo 5" descr="ENCAMINHAMENTO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3850" y="1557020"/>
            <a:ext cx="802513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pt-BR" sz="2000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Programa WS- CTS </a:t>
            </a:r>
            <a:r>
              <a:rPr lang="pt-BR" sz="2000" b="0" dirty="0" err="1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ACOLHER -</a:t>
            </a:r>
            <a:r>
              <a:rPr lang="pt-BR" sz="2000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 ACOMTESC</a:t>
            </a:r>
            <a:endParaRPr lang="pt-BR" altLang="en-US" sz="2000" b="0" dirty="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5" name="Título 1"/>
          <p:cNvSpPr>
            <a:spLocks noGrp="1"/>
          </p:cNvSpPr>
          <p:nvPr/>
        </p:nvSpPr>
        <p:spPr>
          <a:xfrm>
            <a:off x="107315" y="908685"/>
            <a:ext cx="8911590" cy="608330"/>
          </a:xfrm>
          <a:prstGeom prst="rect">
            <a:avLst/>
          </a:prstGeom>
          <a:noFill/>
          <a:ln w="9525">
            <a:noFill/>
          </a:ln>
        </p:spPr>
        <p:txBody>
          <a:bodyPr anchor="b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219 - Acolhimentos em 2022</a:t>
            </a:r>
            <a:endParaRPr lang="pt-BR" altLang="en-US" b="0" dirty="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13" name="Espaço Reservado para Conteúdo 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5775" y="2204720"/>
            <a:ext cx="8229600" cy="2697480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/>
        </p:nvSpPr>
        <p:spPr>
          <a:xfrm>
            <a:off x="485775" y="1557020"/>
            <a:ext cx="8228965" cy="440690"/>
          </a:xfrm>
          <a:prstGeom prst="rect">
            <a:avLst/>
          </a:prstGeom>
          <a:noFill/>
          <a:ln w="9525">
            <a:noFill/>
          </a:ln>
        </p:spPr>
        <p:txBody>
          <a:bodyPr anchor="b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900" b="0" dirty="0">
                <a:solidFill>
                  <a:schemeClr val="accent4"/>
                </a:solidFill>
                <a:effectLst/>
                <a:latin typeface="Arial Black" panose="020B0A04020102020204" charset="0"/>
                <a:cs typeface="Arial Black" panose="020B0A04020102020204" charset="0"/>
                <a:sym typeface="+mn-ea"/>
              </a:rPr>
              <a:t>ASSIST/AUDIT - instrumento também produzido pela OMS, surge na sequência do desenvolvimento e eficácia do AUDIT, como resposta à magnitude nociva que o consumo de substâncias psicoativas representa para a saúde pública.</a:t>
            </a:r>
            <a:endParaRPr lang="pt-BR" sz="900" b="0" dirty="0">
              <a:solidFill>
                <a:schemeClr val="accent4"/>
              </a:solidFill>
              <a:effectLst/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1545" y="800735"/>
            <a:ext cx="1899285" cy="441960"/>
          </a:xfrm>
        </p:spPr>
        <p:txBody>
          <a:bodyPr/>
          <a:lstStyle/>
          <a:p>
            <a:r>
              <a:rPr lang="pt-BR" sz="1400" b="1" u="sng" dirty="0" smtClean="0"/>
              <a:t>PSICÓLOGA</a:t>
            </a:r>
            <a:endParaRPr lang="pt-BR" sz="1400" b="1" u="sng" dirty="0"/>
          </a:p>
        </p:txBody>
      </p:sp>
      <p:pic>
        <p:nvPicPr>
          <p:cNvPr id="8" name="Espaço Reservado para Conteúdo 4" descr="56608879_2330661860323894_6041058148217782272_n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448" y="1268750"/>
            <a:ext cx="1865330" cy="2231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ítulo 1"/>
          <p:cNvSpPr txBox="1"/>
          <p:nvPr/>
        </p:nvSpPr>
        <p:spPr>
          <a:xfrm>
            <a:off x="2843667" y="1917020"/>
            <a:ext cx="4087958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ALYNE FERNANDES PRADO</a:t>
            </a: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CRP 12/18217 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Espaço Reservado para Conteúdo 4" descr="C:\Users\58473882920\Desktop\APRESENTAÇÃO\295186464_127188243159141_7039313307130875631_n.jpg295186464_127188243159141_7039313307130875631_n"/>
          <p:cNvPicPr>
            <a:picLocks noChangeAspect="1"/>
          </p:cNvPicPr>
          <p:nvPr>
            <p:ph idx="1"/>
          </p:nvPr>
        </p:nvPicPr>
        <p:blipFill>
          <a:blip r:embed="rId2"/>
          <a:srcRect l="8228" r="8228"/>
          <a:stretch>
            <a:fillRect/>
          </a:stretch>
        </p:blipFill>
        <p:spPr>
          <a:xfrm>
            <a:off x="899160" y="4147185"/>
            <a:ext cx="1934210" cy="2315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ítulo 1"/>
          <p:cNvSpPr txBox="1"/>
          <p:nvPr/>
        </p:nvSpPr>
        <p:spPr>
          <a:xfrm>
            <a:off x="2915422" y="4436700"/>
            <a:ext cx="4087958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Dr. ENIO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Parceria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aixa de Texto 4"/>
          <p:cNvSpPr txBox="1"/>
          <p:nvPr/>
        </p:nvSpPr>
        <p:spPr>
          <a:xfrm>
            <a:off x="1051560" y="3789045"/>
            <a:ext cx="16294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sz="2000" b="1" kern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Psiquiatra</a:t>
            </a:r>
            <a:endParaRPr lang="pt-BR" altLang="en-US" sz="2000" b="1" kern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3714776" cy="428628"/>
          </a:xfrm>
        </p:spPr>
        <p:txBody>
          <a:bodyPr/>
          <a:lstStyle/>
          <a:p>
            <a:r>
              <a:rPr lang="pt-BR" sz="2800" dirty="0" smtClean="0"/>
              <a:t>ASSITENTE SOCIAL</a:t>
            </a:r>
            <a:endParaRPr lang="pt-BR" sz="2800" dirty="0"/>
          </a:p>
        </p:txBody>
      </p:sp>
      <p:pic>
        <p:nvPicPr>
          <p:cNvPr id="5" name="Espaço Reservado para Conteúdo 4" descr="56608879_2330661860323894_6041058148217782272_n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1472" y="1232281"/>
            <a:ext cx="1740406" cy="1982741"/>
          </a:xfrm>
        </p:spPr>
      </p:pic>
      <p:sp>
        <p:nvSpPr>
          <p:cNvPr id="6" name="Título 1"/>
          <p:cNvSpPr txBox="1"/>
          <p:nvPr/>
        </p:nvSpPr>
        <p:spPr>
          <a:xfrm>
            <a:off x="2324370" y="1133438"/>
            <a:ext cx="6319595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MARLETE BENTA</a:t>
            </a:r>
            <a:r>
              <a:rPr kumimoji="0" lang="pt-BR" sz="20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LUCIANO – CRESS 12/008789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ítulo 1"/>
          <p:cNvSpPr txBox="1"/>
          <p:nvPr/>
        </p:nvSpPr>
        <p:spPr>
          <a:xfrm>
            <a:off x="2483768" y="1558884"/>
            <a:ext cx="5760640" cy="42862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Assistente Social / Responsável Técnica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ítulo 1"/>
          <p:cNvSpPr txBox="1"/>
          <p:nvPr/>
        </p:nvSpPr>
        <p:spPr>
          <a:xfrm>
            <a:off x="2779934" y="4009863"/>
            <a:ext cx="5680498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SERGIO CESAR</a:t>
            </a:r>
            <a:r>
              <a:rPr kumimoji="0" lang="pt-BR" sz="20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SOARES</a:t>
            </a:r>
            <a:endParaRPr kumimoji="0" lang="pt-BR" sz="2000" b="1" i="0" u="none" strike="noStrike" kern="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sz="2000" b="1" kern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Gestor da Comunidade Terapeutica</a:t>
            </a:r>
            <a:endParaRPr lang="pt-BR" sz="2000" b="1" kern="0" baseline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CRA-SC 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640468"/>
            <a:ext cx="223764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ítulo 1"/>
          <p:cNvSpPr txBox="1"/>
          <p:nvPr/>
        </p:nvSpPr>
        <p:spPr>
          <a:xfrm>
            <a:off x="2767275" y="4699310"/>
            <a:ext cx="5328592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Consultor em Dependência Química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315" y="377825"/>
            <a:ext cx="2433320" cy="622300"/>
          </a:xfrm>
        </p:spPr>
        <p:txBody>
          <a:bodyPr/>
          <a:lstStyle/>
          <a:p>
            <a:r>
              <a:rPr lang="pt-BR" sz="1400" b="1" i="1" dirty="0" smtClean="0"/>
              <a:t>EDUCADOR SOCIAL</a:t>
            </a:r>
            <a:endParaRPr lang="pt-BR" sz="1400" b="1" i="1" dirty="0"/>
          </a:p>
        </p:txBody>
      </p:sp>
      <p:sp>
        <p:nvSpPr>
          <p:cNvPr id="5" name="Título 1"/>
          <p:cNvSpPr txBox="1"/>
          <p:nvPr/>
        </p:nvSpPr>
        <p:spPr>
          <a:xfrm>
            <a:off x="2357120" y="1857375"/>
            <a:ext cx="2485390" cy="4349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Gilmar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58473882920\Desktop\APRESENTAÇÃO\WhatsApp Image 2023-09-04 at 22.20.33.jpegWhatsApp Image 2023-09-04 at 22.20.33"/>
          <p:cNvPicPr>
            <a:picLocks noChangeAspect="1" noChangeArrowheads="1"/>
          </p:cNvPicPr>
          <p:nvPr/>
        </p:nvPicPr>
        <p:blipFill>
          <a:blip r:embed="rId1"/>
          <a:srcRect t="5663" b="5663"/>
          <a:stretch>
            <a:fillRect/>
          </a:stretch>
        </p:blipFill>
        <p:spPr bwMode="auto">
          <a:xfrm>
            <a:off x="285720" y="1000108"/>
            <a:ext cx="2071702" cy="24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ítulo 1"/>
          <p:cNvSpPr txBox="1"/>
          <p:nvPr/>
        </p:nvSpPr>
        <p:spPr>
          <a:xfrm>
            <a:off x="5214942" y="500042"/>
            <a:ext cx="3008313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COORDENADOR</a:t>
            </a:r>
            <a:endParaRPr kumimoji="0" lang="pt-BR" sz="14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C:\Users\58473882920\Desktop\APRESENTAÇÃO\WhatsApp Image 2023-09-04 at 22.18.26 (3).jpegWhatsApp Image 2023-09-04 at 22.18.26 (3)"/>
          <p:cNvPicPr>
            <a:picLocks noChangeAspect="1" noChangeArrowheads="1"/>
          </p:cNvPicPr>
          <p:nvPr/>
        </p:nvPicPr>
        <p:blipFill>
          <a:blip r:embed="rId2"/>
          <a:srcRect t="8007" b="8007"/>
          <a:stretch>
            <a:fillRect/>
          </a:stretch>
        </p:blipFill>
        <p:spPr bwMode="auto">
          <a:xfrm>
            <a:off x="5147631" y="1000108"/>
            <a:ext cx="2309833" cy="183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ítulo 1"/>
          <p:cNvSpPr txBox="1"/>
          <p:nvPr/>
        </p:nvSpPr>
        <p:spPr>
          <a:xfrm>
            <a:off x="7452062" y="1714488"/>
            <a:ext cx="1357322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Jefferson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ítulo 1"/>
          <p:cNvSpPr txBox="1"/>
          <p:nvPr/>
        </p:nvSpPr>
        <p:spPr>
          <a:xfrm>
            <a:off x="467331" y="3708084"/>
            <a:ext cx="1785950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sz="1400" b="1" i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MONITOR</a:t>
            </a:r>
            <a:endParaRPr kumimoji="0" lang="pt-BR" sz="14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4" descr="C:\Users\58473882920\Desktop\APRESENTAÇÃO\WhatsApp Image 2023-09-04 at 22.18.26.jpegWhatsApp Image 2023-09-04 at 22.18.26"/>
          <p:cNvPicPr>
            <a:picLocks noChangeAspect="1" noChangeArrowheads="1"/>
          </p:cNvPicPr>
          <p:nvPr/>
        </p:nvPicPr>
        <p:blipFill>
          <a:blip r:embed="rId3"/>
          <a:srcRect l="3867" r="3867"/>
          <a:stretch>
            <a:fillRect/>
          </a:stretch>
        </p:blipFill>
        <p:spPr bwMode="auto">
          <a:xfrm>
            <a:off x="357158" y="4143380"/>
            <a:ext cx="2000263" cy="198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ítulo 1"/>
          <p:cNvSpPr txBox="1"/>
          <p:nvPr/>
        </p:nvSpPr>
        <p:spPr>
          <a:xfrm>
            <a:off x="2428860" y="4786322"/>
            <a:ext cx="1357322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Haroldo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ítulo 1"/>
          <p:cNvSpPr txBox="1"/>
          <p:nvPr/>
        </p:nvSpPr>
        <p:spPr>
          <a:xfrm>
            <a:off x="7179330" y="4508824"/>
            <a:ext cx="1357322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Ricardo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ítulo 1"/>
          <p:cNvSpPr txBox="1"/>
          <p:nvPr/>
        </p:nvSpPr>
        <p:spPr>
          <a:xfrm>
            <a:off x="5579433" y="3500756"/>
            <a:ext cx="2000264" cy="43499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sz="1400" b="1" i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MONITOR</a:t>
            </a:r>
            <a:endParaRPr kumimoji="0" lang="pt-BR" sz="14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Espaço Reservado para Conteúdo 5" descr="WhatsApp Image 2023-09-04 at 22.19.58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37200" y="3933190"/>
            <a:ext cx="1642110" cy="2326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ixaDeTexto 4"/>
          <p:cNvSpPr txBox="1"/>
          <p:nvPr/>
        </p:nvSpPr>
        <p:spPr>
          <a:xfrm>
            <a:off x="214313" y="-142875"/>
            <a:ext cx="8929687" cy="5386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pt-BR" altLang="pt-BR" sz="2800" b="1" u="sng" dirty="0">
                <a:solidFill>
                  <a:schemeClr val="bg1"/>
                </a:solidFill>
                <a:latin typeface="Arial" panose="020B0604020202020204" pitchFamily="34" charset="0"/>
              </a:rPr>
              <a:t> Finalidades:</a:t>
            </a:r>
            <a:endParaRPr lang="pt-BR" altLang="pt-BR" sz="28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Proporcionar Tratamento e Reinserção </a:t>
            </a:r>
            <a:r>
              <a:rPr lang="pt-BR" altLang="pt-B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Social</a:t>
            </a:r>
            <a:endParaRPr lang="pt-BR" altLang="pt-B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Realizar Orientação e Prevenção sobre Drogas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Promover atividades direcionadas à educação, saúde, segurança e ao desporto com o objetivo de conscientização e valorização da vida humana.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099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53584"/>
            <a:ext cx="3495902" cy="12017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Espaço Reservado para 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86" y="4853584"/>
            <a:ext cx="3744416" cy="12373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4"/>
          <p:cNvSpPr txBox="1"/>
          <p:nvPr/>
        </p:nvSpPr>
        <p:spPr>
          <a:xfrm>
            <a:off x="214313" y="-142875"/>
            <a:ext cx="3857625" cy="4032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pt-BR" altLang="pt-BR" sz="2800" b="1" u="sng" dirty="0">
                <a:solidFill>
                  <a:schemeClr val="bg1"/>
                </a:solidFill>
                <a:latin typeface="Arial" panose="020B0604020202020204" pitchFamily="34" charset="0"/>
              </a:rPr>
              <a:t> Missão</a:t>
            </a:r>
            <a:endParaRPr lang="pt-BR" altLang="pt-BR" sz="28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Prestar um serviço de qualidade no tratamento da dependência e co-dependência, tendo uma visão integral do ser humano</a:t>
            </a:r>
            <a:endParaRPr lang="pt-BR" altLang="pt-BR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CaixaDeTexto 4"/>
          <p:cNvSpPr txBox="1"/>
          <p:nvPr/>
        </p:nvSpPr>
        <p:spPr>
          <a:xfrm>
            <a:off x="4357688" y="-214312"/>
            <a:ext cx="4357687" cy="46466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pt-BR" altLang="pt-BR" sz="2800" b="1" u="sng" dirty="0">
                <a:solidFill>
                  <a:schemeClr val="bg1"/>
                </a:solidFill>
                <a:latin typeface="Arial" panose="020B0604020202020204" pitchFamily="34" charset="0"/>
              </a:rPr>
              <a:t> Visão</a:t>
            </a:r>
            <a:endParaRPr lang="pt-BR" altLang="pt-BR" sz="28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Ser uma instituição modelo, oferecendo serviços especializados na recuperação de dependentes químicos, tendo por intuito aumentar o índice de recuperação através da qualidade e especificidade do serviço oferecido.</a:t>
            </a:r>
            <a:endParaRPr lang="pt-BR" altLang="pt-BR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53584"/>
            <a:ext cx="3495902" cy="12017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Espaço Reservado para 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86" y="4853584"/>
            <a:ext cx="3744416" cy="12373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lang="pt-BR" altLang="x-none" dirty="0"/>
              <a:t>INICIO CANELINHA</a:t>
            </a:r>
            <a:endParaRPr lang="pt-BR" altLang="x-none" dirty="0"/>
          </a:p>
        </p:txBody>
      </p:sp>
      <p:pic>
        <p:nvPicPr>
          <p:cNvPr id="35844" name="Picture 4" descr="C:\Users\cobaia\Desktop\SERGIO\AACOLHER\FOTOS\FOTOS DA CT\ACOLHER (49)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4282" y="1928802"/>
            <a:ext cx="4714876" cy="353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 descr="C:\Users\cobaia\Desktop\SERGIO\AACOLHER\FOTOS\FOTOS DA CT\ACOLHER (5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22" y="1214422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C:\Users\cobaia\Desktop\SERGIO\AACOLHER\FOTOS\FOTOS DA CT\DSC07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3714752"/>
            <a:ext cx="3786214" cy="287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6" y="5464959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Espaço Reservado para 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69" y="5464959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5"/>
          <p:cNvSpPr>
            <a:spLocks noGrp="1"/>
          </p:cNvSpPr>
          <p:nvPr>
            <p:ph type="title"/>
          </p:nvPr>
        </p:nvSpPr>
        <p:spPr>
          <a:xfrm>
            <a:off x="571500" y="7143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pt-BR" altLang="x-none" sz="5400" dirty="0" smtClean="0">
                <a:latin typeface="Amaze" panose="020B0500000000000000" pitchFamily="34" charset="0"/>
              </a:rPr>
              <a:t>Comunidade Terapêutica</a:t>
            </a:r>
            <a:endParaRPr lang="pt-BR" altLang="x-none" sz="5400" dirty="0">
              <a:latin typeface="Amaze" panose="020B0500000000000000" pitchFamily="34" charset="0"/>
            </a:endParaRPr>
          </a:p>
        </p:txBody>
      </p:sp>
      <p:pic>
        <p:nvPicPr>
          <p:cNvPr id="33794" name="Picture 2" descr="E:\FOTOS DO CELULAR\20160708_11253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945" y="908720"/>
            <a:ext cx="4643470" cy="261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58473882920\Desktop\APRESENTAÇÃO\20221215_131717.jpg20221215_131717"/>
          <p:cNvPicPr>
            <a:picLocks noChangeAspect="1" noChangeArrowheads="1"/>
          </p:cNvPicPr>
          <p:nvPr/>
        </p:nvPicPr>
        <p:blipFill>
          <a:blip r:embed="rId2"/>
          <a:srcRect l="10000" r="10000"/>
          <a:stretch>
            <a:fillRect/>
          </a:stretch>
        </p:blipFill>
        <p:spPr bwMode="auto">
          <a:xfrm>
            <a:off x="4190966" y="3643314"/>
            <a:ext cx="495303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Users\cobaia\Desktop\SERGIO\FOTOS\FOTOS 06.2017\20170603_154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457203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748" y="908919"/>
            <a:ext cx="4643470" cy="261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5"/>
          <p:cNvSpPr>
            <a:spLocks noGrp="1"/>
          </p:cNvSpPr>
          <p:nvPr/>
        </p:nvSpPr>
        <p:spPr>
          <a:xfrm>
            <a:off x="323215" y="299624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x-none" sz="36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maze" panose="020B0500000000000000" pitchFamily="34" charset="0"/>
              </a:rPr>
              <a:t>Estrada Geral Sertão do Trombudo, 6348</a:t>
            </a:r>
            <a:endParaRPr lang="pt-BR" altLang="x-none" sz="360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maze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-20180306-WA0004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112" y="492557"/>
            <a:ext cx="9047392" cy="5089158"/>
          </a:xfrm>
        </p:spPr>
      </p:pic>
      <p:pic>
        <p:nvPicPr>
          <p:cNvPr id="8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7" y="5733256"/>
            <a:ext cx="1983734" cy="681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Espaço Reservado para 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733256"/>
            <a:ext cx="2124752" cy="7021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4"/>
          <p:cNvSpPr txBox="1"/>
          <p:nvPr/>
        </p:nvSpPr>
        <p:spPr>
          <a:xfrm>
            <a:off x="214313" y="0"/>
            <a:ext cx="8929687" cy="1455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m 4" descr="AMOR EXIGENTE (2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1678"/>
            <a:ext cx="3214678" cy="24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AMOR EXIGENTE (1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0"/>
            <a:ext cx="2928926" cy="21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AMOR EXIGENTE (1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2071678"/>
            <a:ext cx="3071802" cy="230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3" name="CaixaDeTexto 7"/>
          <p:cNvSpPr txBox="1"/>
          <p:nvPr/>
        </p:nvSpPr>
        <p:spPr>
          <a:xfrm>
            <a:off x="214313" y="214313"/>
            <a:ext cx="2786062" cy="1685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pt-BR" alt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Apoio às famílias no grupo Amor Exigente</a:t>
            </a:r>
            <a:endParaRPr lang="pt-BR" altLang="pt-BR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CaixaDeTexto 7"/>
          <p:cNvSpPr txBox="1"/>
          <p:nvPr/>
        </p:nvSpPr>
        <p:spPr>
          <a:xfrm>
            <a:off x="3286125" y="2357438"/>
            <a:ext cx="2500313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Mais de </a:t>
            </a:r>
            <a:r>
              <a:rPr lang="pt-BR" altLang="pt-BR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40 </a:t>
            </a: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famílias atendidas semanalmente as quintas feiras</a:t>
            </a:r>
            <a:endParaRPr lang="pt-BR" altLang="pt-BR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78506"/>
            <a:ext cx="3018731" cy="1037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Espaço Reservado para 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82" y="4963118"/>
            <a:ext cx="3233325" cy="10684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93" y="853078"/>
            <a:ext cx="2328860" cy="490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2768</Words>
  <Application>WPS Presentation</Application>
  <PresentationFormat>Apresentação na tela (4:3)</PresentationFormat>
  <Paragraphs>161</Paragraphs>
  <Slides>37</Slides>
  <Notes>1</Notes>
  <HiddenSlides>0</HiddenSlides>
  <MMClips>2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9" baseType="lpstr">
      <vt:lpstr>Arial</vt:lpstr>
      <vt:lpstr>SimSun</vt:lpstr>
      <vt:lpstr>Wingdings</vt:lpstr>
      <vt:lpstr>Calibri Light</vt:lpstr>
      <vt:lpstr>Amaze</vt:lpstr>
      <vt:lpstr>Source Sans Pro</vt:lpstr>
      <vt:lpstr>Microsoft YaHei</vt:lpstr>
      <vt:lpstr>Arial Unicode MS</vt:lpstr>
      <vt:lpstr>Calibri</vt:lpstr>
      <vt:lpstr>Arial Black</vt:lpstr>
      <vt:lpstr>Diseño predeterminado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INICIO CANELINHA</vt:lpstr>
      <vt:lpstr>Comunidade Terapêutica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Buffet de Massas</vt:lpstr>
      <vt:lpstr>Congresso Latino Americano de Comunidades Terapêuticas</vt:lpstr>
      <vt:lpstr>Instituto Brazolin André Brezolin – Anjo do Esporte</vt:lpstr>
      <vt:lpstr>Troco Solidário </vt:lpstr>
      <vt:lpstr>Troco Solidário Komprão Koch Atacadista</vt:lpstr>
      <vt:lpstr>PowerPoint 演示文稿</vt:lpstr>
      <vt:lpstr>PowerPoint 演示文稿</vt:lpstr>
      <vt:lpstr>Homenagem de reconhecimento da Assembléia Legislativa pelos serviços prestados ao Estado de Santa Catarina</vt:lpstr>
      <vt:lpstr>Vagas Conveniadas</vt:lpstr>
      <vt:lpstr>Programa WS- CTS ACOLHER - ACOMTESC</vt:lpstr>
      <vt:lpstr>Programa WS- CTS ACOLHER - ACOMTESC</vt:lpstr>
      <vt:lpstr>Programa WS- CTS ACOLHER - ACOMTESC</vt:lpstr>
      <vt:lpstr>Programa WS- CTS ACOLHER - ACOMTESC</vt:lpstr>
      <vt:lpstr>PSICÓLOGA</vt:lpstr>
      <vt:lpstr>ASSITENTE SOCIAL</vt:lpstr>
      <vt:lpstr>EDUCADOR SOCIAL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58473882920</cp:lastModifiedBy>
  <cp:revision>867</cp:revision>
  <dcterms:created xsi:type="dcterms:W3CDTF">2010-05-23T14:28:00Z</dcterms:created>
  <dcterms:modified xsi:type="dcterms:W3CDTF">2023-09-13T16:01:35Z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1046-12.2.0.13201</vt:lpwstr>
  </property>
  <property fmtid="{D5CDD505-2E9C-101B-9397-08002B2CF9AE}" pid="3" name="ICV">
    <vt:lpwstr>7107C6AC8CF4416A8CFFC4D220576DAB_12</vt:lpwstr>
  </property>
</Properties>
</file>