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2"/>
  </p:handoutMasterIdLst>
  <p:sldIdLst>
    <p:sldId id="256" r:id="rId3"/>
    <p:sldId id="317" r:id="rId5"/>
    <p:sldId id="785" r:id="rId6"/>
    <p:sldId id="708" r:id="rId7"/>
    <p:sldId id="530" r:id="rId8"/>
    <p:sldId id="340" r:id="rId9"/>
    <p:sldId id="704" r:id="rId10"/>
    <p:sldId id="705" r:id="rId11"/>
    <p:sldId id="706" r:id="rId12"/>
    <p:sldId id="707" r:id="rId13"/>
    <p:sldId id="328" r:id="rId14"/>
    <p:sldId id="441" r:id="rId15"/>
    <p:sldId id="754" r:id="rId16"/>
    <p:sldId id="329" r:id="rId17"/>
    <p:sldId id="443" r:id="rId18"/>
    <p:sldId id="665" r:id="rId19"/>
    <p:sldId id="444" r:id="rId20"/>
    <p:sldId id="532" r:id="rId21"/>
    <p:sldId id="709" r:id="rId22"/>
    <p:sldId id="710" r:id="rId23"/>
    <p:sldId id="711" r:id="rId24"/>
    <p:sldId id="712" r:id="rId25"/>
    <p:sldId id="714" r:id="rId26"/>
    <p:sldId id="715" r:id="rId27"/>
    <p:sldId id="716" r:id="rId28"/>
    <p:sldId id="448" r:id="rId29"/>
    <p:sldId id="747" r:id="rId30"/>
    <p:sldId id="748" r:id="rId31"/>
    <p:sldId id="786" r:id="rId32"/>
    <p:sldId id="787" r:id="rId33"/>
    <p:sldId id="788" r:id="rId34"/>
    <p:sldId id="789" r:id="rId35"/>
    <p:sldId id="790" r:id="rId36"/>
    <p:sldId id="791" r:id="rId37"/>
    <p:sldId id="828" r:id="rId38"/>
    <p:sldId id="829" r:id="rId39"/>
    <p:sldId id="830" r:id="rId40"/>
    <p:sldId id="694" r:id="rId41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5C6"/>
    <a:srgbClr val="256DB7"/>
    <a:srgbClr val="0766D4"/>
    <a:srgbClr val="0B5FD1"/>
    <a:srgbClr val="0671EA"/>
    <a:srgbClr val="1552D1"/>
    <a:srgbClr val="2D61B7"/>
    <a:srgbClr val="1D41D5"/>
    <a:srgbClr val="6A84B7"/>
    <a:srgbClr val="5A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4" autoAdjust="0"/>
    <p:restoredTop sz="94624" autoAdjust="0"/>
  </p:normalViewPr>
  <p:slideViewPr>
    <p:cSldViewPr>
      <p:cViewPr varScale="1">
        <p:scale>
          <a:sx n="64" d="100"/>
          <a:sy n="64" d="100"/>
        </p:scale>
        <p:origin x="748" y="36"/>
      </p:cViewPr>
      <p:guideLst>
        <p:guide pos="3928"/>
        <p:guide orient="horz" pos="20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717"/>
        <p:guide pos="22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30/06/2016</a:t>
            </a: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30/06/2016</a:t>
            </a:r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7" y="-3175"/>
            <a:ext cx="12201522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213" y="1125538"/>
            <a:ext cx="9209334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213" y="2351088"/>
            <a:ext cx="921568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190500"/>
            <a:ext cx="2742486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90500"/>
            <a:ext cx="802431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38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3"/>
            <a:ext cx="1051286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174750"/>
            <a:ext cx="538339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174750"/>
            <a:ext cx="5383398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365125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99" y="1681163"/>
            <a:ext cx="51569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99" y="2505075"/>
            <a:ext cx="515697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2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236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367" y="987425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367" y="987425"/>
            <a:ext cx="6170593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5174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441" y="190500"/>
            <a:ext cx="10969943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441" y="1174750"/>
            <a:ext cx="10969943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726" y="2572385"/>
            <a:ext cx="10969943" cy="582613"/>
          </a:xfrm>
        </p:spPr>
        <p:txBody>
          <a:bodyPr rtlCol="0"/>
          <a:lstStyle/>
          <a:p>
            <a:pPr algn="ctr" rtl="0"/>
            <a:r>
              <a:rPr lang="pt-BR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PRESTAÇÃO DE CONTAS  </a:t>
            </a:r>
            <a:br>
              <a:rPr lang="pt-BR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JANEIRO - ABRIL </a:t>
            </a:r>
            <a:br>
              <a:rPr lang="pt-BR" sz="3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sz="2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1º QUADRIMESTRE DE 2022</a:t>
            </a:r>
            <a:endParaRPr lang="pt-BR" sz="2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87120" y="-44450"/>
            <a:ext cx="9509125" cy="1020445"/>
          </a:xfrm>
        </p:spPr>
        <p:txBody>
          <a:bodyPr rtlCol="0">
            <a:normAutofit fontScale="70000"/>
          </a:bodyPr>
          <a:lstStyle/>
          <a:p>
            <a:pPr marL="0" indent="0" algn="ctr" rtl="0">
              <a:buNone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PREFEITURA MUNICIPAL DE ITAPEMA</a:t>
            </a:r>
            <a:endParaRPr lang="pt-BR" sz="2400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 rtl="0">
              <a:buNone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SECRETARIA MUNICIPAL DE SAÚDE </a:t>
            </a:r>
            <a:endParaRPr lang="pt-BR" sz="2400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 rtl="0">
              <a:buNone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FUNDO MUNICIPAL DE SAÚDE  </a:t>
            </a:r>
            <a:endParaRPr lang="pt-BR" sz="2400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 rtl="0">
              <a:buNone/>
            </a:pPr>
            <a:endParaRPr lang="pt-BR" sz="24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0"/>
            <a:endParaRPr lang="pt-BR" sz="24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Espaço Reservado para Conteúdo 3" descr="logo-su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052820" y="5593080"/>
            <a:ext cx="1419225" cy="931545"/>
          </a:xfrm>
          <a:prstGeom prst="rect">
            <a:avLst/>
          </a:prstGeom>
        </p:spPr>
      </p:pic>
      <p:sp>
        <p:nvSpPr>
          <p:cNvPr id="14" name="Espaço Reservado para Conteúdo 2"/>
          <p:cNvSpPr>
            <a:spLocks noGrp="1"/>
          </p:cNvSpPr>
          <p:nvPr/>
        </p:nvSpPr>
        <p:spPr>
          <a:xfrm>
            <a:off x="3577590" y="4162425"/>
            <a:ext cx="5045075" cy="1354455"/>
          </a:xfrm>
          <a:prstGeom prst="rect">
            <a:avLst/>
          </a:prstGeom>
          <a:noFill/>
          <a:ln w="9525">
            <a:noFill/>
          </a:ln>
        </p:spPr>
        <p:txBody>
          <a:bodyPr rtlCol="0"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pt-BR" sz="1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ALEXANDRE FURTADO K. DOS SANTOS </a:t>
            </a:r>
            <a:endParaRPr lang="pt-BR" sz="18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 rtl="0">
              <a:buNone/>
            </a:pPr>
            <a:r>
              <a:rPr lang="pt-BR" sz="1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GESTOR MUNICIPAL  </a:t>
            </a:r>
            <a:endParaRPr lang="pt-BR" sz="28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 rtl="0">
              <a:buNone/>
            </a:pPr>
            <a:endParaRPr lang="pt-BR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0"/>
            <a:endParaRPr lang="pt-BR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Imagem 14" descr="SAU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692140"/>
            <a:ext cx="1109980" cy="845185"/>
          </a:xfrm>
          <a:prstGeom prst="rect">
            <a:avLst/>
          </a:prstGeom>
        </p:spPr>
      </p:pic>
      <p:pic>
        <p:nvPicPr>
          <p:cNvPr id="16" name="Imagem 0" descr="logo prefa horizontal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97" y="5762625"/>
            <a:ext cx="2038350" cy="617220"/>
          </a:xfrm>
          <a:prstGeom prst="rect">
            <a:avLst/>
          </a:prstGeom>
        </p:spPr>
      </p:pic>
      <p:pic>
        <p:nvPicPr>
          <p:cNvPr id="18" name="Imagem 17" descr="Logotipo_da_Anvis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20" y="5605780"/>
            <a:ext cx="1132840" cy="90614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0850" y="-2540"/>
            <a:ext cx="9601200" cy="858520"/>
          </a:xfrm>
        </p:spPr>
        <p:txBody>
          <a:bodyPr>
            <a:normAutofit fontScale="90000"/>
          </a:bodyPr>
          <a:p>
            <a:pPr algn="l"/>
            <a: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RECEITAS</a:t>
            </a:r>
            <a:b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altLang="en-US" sz="1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REPASSES FUNDO NACIONAL DE SAÚDE - RESUMO</a:t>
            </a:r>
            <a:endParaRPr lang="pt-BR" altLang="en-US" sz="1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aixa de Texto 5"/>
          <p:cNvSpPr txBox="1"/>
          <p:nvPr/>
        </p:nvSpPr>
        <p:spPr>
          <a:xfrm>
            <a:off x="7772400" y="6256020"/>
            <a:ext cx="376809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r"/>
            <a:r>
              <a:rPr lang="pt-BR" altLang="en-US" sz="1200" b="1">
                <a:sym typeface="+mn-ea"/>
              </a:rPr>
              <a:t>FONTE:</a:t>
            </a:r>
            <a:r>
              <a:rPr lang="pt-BR" altLang="en-US" sz="1200">
                <a:sym typeface="+mn-ea"/>
              </a:rPr>
              <a:t> https://consultafns.saude.gov.br/#/detalhada</a:t>
            </a:r>
            <a:endParaRPr lang="pt-BR" altLang="en-US" sz="1200">
              <a:sym typeface="+mn-ea"/>
            </a:endParaRPr>
          </a:p>
        </p:txBody>
      </p:sp>
      <p:sp>
        <p:nvSpPr>
          <p:cNvPr id="13" name="Seta para baixo da legenda 12"/>
          <p:cNvSpPr/>
          <p:nvPr/>
        </p:nvSpPr>
        <p:spPr>
          <a:xfrm>
            <a:off x="1356995" y="1663065"/>
            <a:ext cx="3535680" cy="1007745"/>
          </a:xfrm>
          <a:prstGeom prst="downArrowCallou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 b="1"/>
              <a:t>CUSTEIO  </a:t>
            </a:r>
            <a:endParaRPr lang="pt-BR" altLang="en-US" b="1"/>
          </a:p>
        </p:txBody>
      </p:sp>
      <p:sp>
        <p:nvSpPr>
          <p:cNvPr id="15" name="Seta para baixo da legenda 14"/>
          <p:cNvSpPr/>
          <p:nvPr/>
        </p:nvSpPr>
        <p:spPr>
          <a:xfrm>
            <a:off x="6898640" y="1663065"/>
            <a:ext cx="3612515" cy="1007745"/>
          </a:xfrm>
          <a:prstGeom prst="downArrowCallou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 b="1"/>
              <a:t>INVESTIMENTO  </a:t>
            </a:r>
            <a:endParaRPr lang="pt-BR" altLang="en-US" b="1"/>
          </a:p>
        </p:txBody>
      </p:sp>
      <p:sp>
        <p:nvSpPr>
          <p:cNvPr id="7" name="Fluxograma: Terminator 6"/>
          <p:cNvSpPr/>
          <p:nvPr/>
        </p:nvSpPr>
        <p:spPr>
          <a:xfrm>
            <a:off x="7439660" y="2894330"/>
            <a:ext cx="2639060" cy="864235"/>
          </a:xfrm>
          <a:prstGeom prst="flowChartTerminator">
            <a:avLst/>
          </a:prstGeom>
          <a:gradFill rotWithShape="0"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en-US" b="1">
                <a:solidFill>
                  <a:schemeClr val="bg1"/>
                </a:solidFill>
                <a:sym typeface="+mn-ea"/>
              </a:rPr>
              <a:t>R$ 0,00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Fluxograma: Terminator 7"/>
          <p:cNvSpPr/>
          <p:nvPr/>
        </p:nvSpPr>
        <p:spPr>
          <a:xfrm>
            <a:off x="1720850" y="2894330"/>
            <a:ext cx="2808605" cy="864235"/>
          </a:xfrm>
          <a:prstGeom prst="flowChartTerminator">
            <a:avLst/>
          </a:prstGeom>
          <a:gradFill rotWithShape="0"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 b="1">
                <a:solidFill>
                  <a:schemeClr val="bg1"/>
                </a:solidFill>
                <a:sym typeface="+mn-ea"/>
              </a:rPr>
              <a:t>R$ 3.878.180,07  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1" name="Curvo Seta para a direita 20"/>
          <p:cNvSpPr/>
          <p:nvPr/>
        </p:nvSpPr>
        <p:spPr>
          <a:xfrm>
            <a:off x="2843530" y="4081145"/>
            <a:ext cx="562610" cy="1257935"/>
          </a:xfrm>
          <a:prstGeom prst="curvedRightArrow">
            <a:avLst>
              <a:gd name="adj1" fmla="val 27037"/>
              <a:gd name="adj2" fmla="val 50000"/>
              <a:gd name="adj3" fmla="val 25000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" name="Curvo Seta para a esquerda 21"/>
          <p:cNvSpPr/>
          <p:nvPr/>
        </p:nvSpPr>
        <p:spPr>
          <a:xfrm>
            <a:off x="8430260" y="4035425"/>
            <a:ext cx="657860" cy="1349375"/>
          </a:xfrm>
          <a:prstGeom prst="curvedLef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765" y="86360"/>
            <a:ext cx="777240" cy="728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luxograma: Terminator 3"/>
          <p:cNvSpPr/>
          <p:nvPr/>
        </p:nvSpPr>
        <p:spPr>
          <a:xfrm>
            <a:off x="4226560" y="4807585"/>
            <a:ext cx="3545840" cy="864235"/>
          </a:xfrm>
          <a:prstGeom prst="flowChartTerminator">
            <a:avLst/>
          </a:prstGeom>
          <a:solidFill>
            <a:schemeClr val="accent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 sz="2600" b="1">
                <a:solidFill>
                  <a:schemeClr val="bg1"/>
                </a:solidFill>
                <a:sym typeface="+mn-ea"/>
              </a:rPr>
              <a:t>R$ 3.878.180,07</a:t>
            </a:r>
            <a:endParaRPr kumimoji="0" lang="pt-BR" altLang="zh-CN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pt-BR" altLang="en-US" sz="4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DESPESAS</a:t>
            </a:r>
            <a:endParaRPr lang="pt-BR" altLang="en-US" sz="4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m 5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0810" y="1394460"/>
            <a:ext cx="7092950" cy="40589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73225" y="-286385"/>
            <a:ext cx="9601200" cy="1429385"/>
          </a:xfrm>
        </p:spPr>
        <p:txBody>
          <a:bodyPr>
            <a:normAutofit/>
          </a:bodyPr>
          <a:p>
            <a:pPr algn="l"/>
            <a:r>
              <a:rPr lang="pt-BR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DESPESAS</a:t>
            </a:r>
            <a:br>
              <a:rPr lang="pt-BR" altLang="en-US" sz="1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altLang="en-US" sz="1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DESPESAS CONSIDERADAS COMO AÇÕES E SERVIÇOS PÚBLICOS DE SAÚDE</a:t>
            </a:r>
            <a:br>
              <a:rPr lang="pt-BR" altLang="en-US" sz="1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altLang="en-US" sz="1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 GRUPO DE NATUREZA </a:t>
            </a:r>
            <a:endParaRPr lang="pt-BR" altLang="en-US" sz="1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1584325" y="1358265"/>
          <a:ext cx="9549130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/>
                <a:gridCol w="1510665"/>
                <a:gridCol w="2193925"/>
                <a:gridCol w="2379980"/>
                <a:gridCol w="1457960"/>
              </a:tblGrid>
              <a:tr h="9645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DESPESAS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DOTAÇÃO INICIAL (R$)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DOTAÇÃO ATUALIZADA (R$)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DESPESAS EMPENHADAS (R$)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DESPESAS PAGAS (R$)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6921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DESPESAS CORRENTES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58.002.497,00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71.619.900,41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37.656.497,83                                                                                        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23.453.718,12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934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/>
                        <a:t>Folha de Pagamento e encargos </a:t>
                      </a:r>
                      <a:endParaRPr lang="pt-BR" altLang="en-US" sz="120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/>
                        <a:t>30.623.297,00</a:t>
                      </a:r>
                      <a:endParaRPr lang="pt-BR" altLang="en-US" sz="120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/>
                        <a:t>35.027.414,80</a:t>
                      </a:r>
                      <a:endParaRPr lang="pt-BR" altLang="en-US" sz="120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/>
                        <a:t>13.795.095,60</a:t>
                      </a:r>
                      <a:endParaRPr lang="pt-BR" altLang="en-US" sz="120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ym typeface="+mn-ea"/>
                        </a:rPr>
                        <a:t>12.946.913,09</a:t>
                      </a:r>
                      <a:endParaRPr lang="pt-BR" altLang="en-US" sz="120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088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/>
                        <a:t>Despesas de Custeio </a:t>
                      </a:r>
                      <a:endParaRPr lang="pt-BR" altLang="en-US" sz="120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/>
                        <a:t>27.379.200,0</a:t>
                      </a:r>
                      <a:endParaRPr lang="pt-BR" altLang="en-US" sz="120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/>
                        <a:t>36.592.485,61</a:t>
                      </a:r>
                      <a:endParaRPr lang="pt-BR" altLang="en-US" sz="120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/>
                        <a:t>23.861.402,23</a:t>
                      </a:r>
                      <a:endParaRPr lang="pt-BR" altLang="en-US" sz="120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/>
                        <a:t>10.506.805,03</a:t>
                      </a:r>
                      <a:endParaRPr lang="pt-BR" altLang="en-US" sz="120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324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DESPESAS DE CAPITAL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1.887.000,00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26.835.223,86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23.426.494,40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 b="1">
                          <a:solidFill>
                            <a:schemeClr val="tx1"/>
                          </a:solidFill>
                        </a:rPr>
                        <a:t>1.390.475,83</a:t>
                      </a:r>
                      <a:endParaRPr lang="pt-B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9405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400" b="1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pt-B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400" b="1">
                          <a:solidFill>
                            <a:schemeClr val="bg1"/>
                          </a:solidFill>
                        </a:rPr>
                        <a:t>59.889.497,27</a:t>
                      </a:r>
                      <a:endParaRPr lang="pt-B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400" b="1">
                          <a:solidFill>
                            <a:schemeClr val="bg1"/>
                          </a:solidFill>
                        </a:rPr>
                        <a:t>98.455.124,27</a:t>
                      </a:r>
                      <a:endParaRPr lang="pt-B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400" b="1">
                          <a:solidFill>
                            <a:schemeClr val="bg1"/>
                          </a:solidFill>
                        </a:rPr>
                        <a:t>61.082.992,23</a:t>
                      </a:r>
                      <a:endParaRPr lang="pt-B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400" b="1">
                          <a:solidFill>
                            <a:schemeClr val="bg1"/>
                          </a:solidFill>
                        </a:rPr>
                        <a:t>24.844.193,95</a:t>
                      </a:r>
                      <a:endParaRPr lang="pt-B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4" name="Espaço Reservado para Conteúdo 13" descr="su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7555" y="69215"/>
            <a:ext cx="826770" cy="7378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44650" y="-178435"/>
            <a:ext cx="9601200" cy="1286510"/>
          </a:xfrm>
        </p:spPr>
        <p:txBody>
          <a:bodyPr>
            <a:normAutofit/>
          </a:bodyPr>
          <a:p>
            <a:pPr algn="l"/>
            <a:r>
              <a:rPr lang="pt-BR" altLang="en-US" sz="2800" b="1">
                <a:solidFill>
                  <a:schemeClr val="bg1"/>
                </a:solidFill>
              </a:rPr>
              <a:t>DESPESAS</a:t>
            </a:r>
            <a:br>
              <a:rPr lang="pt-BR" altLang="en-US" sz="2800" b="1">
                <a:solidFill>
                  <a:schemeClr val="bg1"/>
                </a:solidFill>
              </a:rPr>
            </a:br>
            <a:r>
              <a:rPr lang="pt-BR" altLang="en-US" sz="1400" b="1">
                <a:solidFill>
                  <a:schemeClr val="bg1"/>
                </a:solidFill>
              </a:rPr>
              <a:t>DESPESAS CONSIDERADAS COMO AÇÕES E SERVIÇOS PÚBLICOS DE SAÚDE</a:t>
            </a:r>
            <a:br>
              <a:rPr lang="pt-BR" altLang="en-US" sz="1400" b="1">
                <a:solidFill>
                  <a:schemeClr val="bg1"/>
                </a:solidFill>
              </a:rPr>
            </a:br>
            <a:r>
              <a:rPr lang="pt-BR" altLang="en-US" sz="1400" b="1">
                <a:solidFill>
                  <a:schemeClr val="bg1"/>
                </a:solidFill>
              </a:rPr>
              <a:t>POR SUBFUNÇÃO </a:t>
            </a:r>
            <a:endParaRPr lang="pt-BR" altLang="en-US" sz="1400" b="1">
              <a:solidFill>
                <a:schemeClr val="bg1"/>
              </a:solidFill>
            </a:endParaRPr>
          </a:p>
        </p:txBody>
      </p:sp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669290" y="1354455"/>
          <a:ext cx="11065510" cy="427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490"/>
                <a:gridCol w="1411605"/>
                <a:gridCol w="1412240"/>
                <a:gridCol w="1530350"/>
                <a:gridCol w="855345"/>
                <a:gridCol w="1597660"/>
                <a:gridCol w="873125"/>
                <a:gridCol w="1369695"/>
              </a:tblGrid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bg1"/>
                          </a:solidFill>
                        </a:rPr>
                        <a:t>DESPESAS</a:t>
                      </a:r>
                      <a:endParaRPr lang="pt-BR" alt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bg1"/>
                          </a:solidFill>
                        </a:rPr>
                        <a:t>DOTAÇÃO INICIAL (R$)</a:t>
                      </a:r>
                      <a:endParaRPr lang="pt-BR" alt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bg1"/>
                          </a:solidFill>
                        </a:rPr>
                        <a:t>DOTAÇÃO ATUALIZADA (R$)</a:t>
                      </a:r>
                      <a:endParaRPr lang="pt-BR" alt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bg1"/>
                          </a:solidFill>
                        </a:rPr>
                        <a:t>DESPESAS EMPENHADAS (R$)</a:t>
                      </a:r>
                      <a:endParaRPr lang="pt-BR" alt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bg1"/>
                          </a:solidFill>
                        </a:rPr>
                        <a:t>%</a:t>
                      </a:r>
                      <a:endParaRPr lang="pt-BR" alt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bg1"/>
                          </a:solidFill>
                        </a:rPr>
                        <a:t>DESPESAS LIQUIDADAS(R$)</a:t>
                      </a:r>
                      <a:endParaRPr lang="pt-BR" alt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bg1"/>
                          </a:solidFill>
                        </a:rPr>
                        <a:t>%</a:t>
                      </a:r>
                      <a:endParaRPr lang="pt-BR" alt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bg1"/>
                          </a:solidFill>
                        </a:rPr>
                        <a:t>DESPESAS PAGAS (R$)</a:t>
                      </a:r>
                      <a:endParaRPr lang="pt-BR" alt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000" b="0">
                          <a:solidFill>
                            <a:schemeClr val="tx1"/>
                          </a:solidFill>
                        </a:rPr>
                        <a:t>Atenção Básica</a:t>
                      </a:r>
                      <a:endParaRPr lang="pt-BR" altLang="en-US" sz="1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4.866.050,00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10.976.138,15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10.313.620,38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18,62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10.177.792,85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19,48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9.843.577,79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Assistência Hospitalar e Ambulatorial (AMFRI, CAPS, SAMU, CEO, MAC)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9.601.354,76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18.480.626,04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17.385.976,05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31,69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16.971.880,88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32,48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16.792.864,37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Suporte Profilático e Terapêutico (Assistencia Farmacêutica)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2.683.950,00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  <a:sym typeface="+mn-ea"/>
                        </a:rPr>
                        <a:t>2.633.950,00</a:t>
                      </a:r>
                      <a:endParaRPr lang="pt-BR" altLang="en-US" sz="10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1.460.041,26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2,64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1.411.297,46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2,70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1.411.297,46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000" b="0">
                          <a:solidFill>
                            <a:schemeClr val="tx1"/>
                          </a:solidFill>
                        </a:rPr>
                        <a:t>Vigilância Sanitária</a:t>
                      </a:r>
                      <a:endParaRPr lang="pt-BR" altLang="en-US" sz="1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1.513.890,00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3.190.490,0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2.922.755,72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5,28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2.872.714,95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5,50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2.839.265,91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Vigilância Epidemiológica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436.000,00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537.020,59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466.134,67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0,84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457.144,27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0,87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430.868,42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Administração Geral (Renovação Frota, Gestão do Fundo, Manutenção e Reforma de Estabelecimentos, Edificação e Implantação de novos estabelecimentos)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18.223.300,00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27.097.225,86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22.839.541,66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41,24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20.364.253,17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38,97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000">
                          <a:solidFill>
                            <a:schemeClr val="tx1"/>
                          </a:solidFill>
                        </a:rPr>
                        <a:t>20.135.409,10</a:t>
                      </a:r>
                      <a:endParaRPr lang="pt-BR" alt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000" b="1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pt-BR" altLang="en-US" sz="1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37.324.544,76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62.915.450,64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55.388.069,74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100,00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52.255.083,58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100,00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31.569.227,04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27432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000" b="1">
                          <a:solidFill>
                            <a:schemeClr val="bg1"/>
                          </a:solidFill>
                        </a:rPr>
                        <a:t>Despesas executadas com recursos provenientes das trnasferências de recursos de outros entes</a:t>
                      </a:r>
                      <a:endParaRPr lang="pt-BR" altLang="en-US" sz="1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20.971.400,00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48.341.208,30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25.405.360,89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52,55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3.024.409,44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6,26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2.928.966,49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27432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000" b="1">
                          <a:solidFill>
                            <a:schemeClr val="bg1"/>
                          </a:solidFill>
                        </a:rPr>
                        <a:t>TOTAL DAS DESPESAS EXECUTADAS COM RECURSOS PRÓPRIOS</a:t>
                      </a:r>
                      <a:endParaRPr lang="pt-BR" altLang="en-US" sz="10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49.504.397,00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64.798.815,97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45.077.695,98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69,57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23.203.261,10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35,81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100" b="1">
                          <a:solidFill>
                            <a:schemeClr val="bg1"/>
                          </a:solidFill>
                        </a:rPr>
                        <a:t>22.187.245,64</a:t>
                      </a:r>
                      <a:endParaRPr lang="pt-BR" altLang="en-US" sz="11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555" y="69215"/>
            <a:ext cx="826770" cy="737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73225" y="-142875"/>
            <a:ext cx="9601200" cy="1429385"/>
          </a:xfrm>
        </p:spPr>
        <p:txBody>
          <a:bodyPr>
            <a:normAutofit/>
          </a:bodyPr>
          <a:p>
            <a:pPr algn="l"/>
            <a:r>
              <a:rPr lang="pt-BR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DESPESAS DE CUSTEIO </a:t>
            </a:r>
            <a:br>
              <a:rPr lang="pt-BR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r>
              <a:rPr lang="pt-BR" altLang="en-US" sz="1400" b="1">
                <a:solidFill>
                  <a:schemeClr val="bg1"/>
                </a:solidFill>
                <a:sym typeface="+mn-ea"/>
              </a:rPr>
              <a:t>RESUMO GERAL DESPESA CONSOLIDADA POR ELEMENTO (MATERIAL DE CONSUMO)</a:t>
            </a:r>
            <a:br>
              <a:rPr lang="pt-BR" altLang="en-US" sz="2400" b="1">
                <a:solidFill>
                  <a:schemeClr val="bg1"/>
                </a:solidFill>
              </a:rPr>
            </a:br>
            <a:r>
              <a:rPr lang="pt-BR" altLang="en-US" sz="1400" b="1">
                <a:solidFill>
                  <a:schemeClr val="tx1"/>
                </a:solidFill>
              </a:rPr>
              <a:t> </a:t>
            </a:r>
            <a:endParaRPr lang="pt-BR" altLang="en-US" sz="1400" b="1">
              <a:solidFill>
                <a:schemeClr val="tx1"/>
              </a:solidFill>
            </a:endParaRPr>
          </a:p>
        </p:txBody>
      </p:sp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1286510" y="1257935"/>
          <a:ext cx="840486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5975"/>
                <a:gridCol w="2073275"/>
                <a:gridCol w="1705610"/>
              </a:tblGrid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DESPESAS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DESPESAS EMPENHADAS (R$)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DESPESAS PAGAS (R$)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sym typeface="+mn-ea"/>
                        </a:rPr>
                        <a:t>Materiais de distribuição gratuita (fraldas, Dietas Enterais)</a:t>
                      </a:r>
                      <a:endParaRPr lang="pt-BR" altLang="en-US" sz="18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1.185.345,13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sym typeface="+mn-ea"/>
                        </a:rPr>
                        <a:t>799.747,23</a:t>
                      </a:r>
                      <a:endParaRPr lang="pt-BR" altLang="en-US" sz="18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>
                          <a:solidFill>
                            <a:schemeClr val="tx1"/>
                          </a:solidFill>
                          <a:sym typeface="+mn-ea"/>
                        </a:rPr>
                        <a:t>Material Ambulatorial (Hospitalar)</a:t>
                      </a:r>
                      <a:endParaRPr lang="pt-BR" altLang="en-US" sz="1800" b="0"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1.116.223,15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946.954,63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Medicamentos 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688.623,93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440.588,03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Produtos Combate a Covid-19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189.400,00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189.400,00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800" b="0"/>
                        <a:t>Combustíveis e Lubrificantes automotivos  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186.247,14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127.931,33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800" b="0"/>
                        <a:t>Gás engarrafado (Nitrogênio, Oxigênio)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175.743,90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75.099,20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ym typeface="+mn-ea"/>
                        </a:rPr>
                        <a:t>Material para Manutenção de Bens Móveis </a:t>
                      </a:r>
                      <a:endParaRPr lang="pt-BR" altLang="en-US" sz="1800" b="0"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63.925,80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52.338,80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Material para Manutenção de veículos</a:t>
                      </a:r>
                      <a:endParaRPr lang="pt-BR" altLang="en-US" sz="1800" b="0"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56.275,92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43.866,93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800" b="0"/>
                        <a:t>Material Odontológico 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53.671,39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16.068,80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Diárias 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45.063,40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45.063,40</a:t>
                      </a:r>
                      <a:endParaRPr lang="pt-BR" altLang="en-US" sz="1800" b="0"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Material sinalização Visual e Afins</a:t>
                      </a:r>
                      <a:endParaRPr lang="pt-BR" altLang="en-US" sz="1800" b="0"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43.810,10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42.878,60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555" y="69215"/>
            <a:ext cx="826770" cy="737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73225" y="-286385"/>
            <a:ext cx="9601200" cy="1429385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pt-BR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DESPESAS DE CUSTEIO </a:t>
            </a:r>
            <a:br>
              <a:rPr lang="pt-BR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r>
              <a:rPr lang="pt-BR" altLang="en-US" sz="1400" b="1">
                <a:solidFill>
                  <a:schemeClr val="bg1"/>
                </a:solidFill>
                <a:sym typeface="+mn-ea"/>
              </a:rPr>
              <a:t>RESUMO GERAL DESPESA CONSOLIDADA POR ELEMENTO</a:t>
            </a:r>
            <a:r>
              <a:rPr lang="pt-BR" altLang="en-US" sz="2400" b="1">
                <a:solidFill>
                  <a:schemeClr val="bg1"/>
                </a:solidFill>
                <a:sym typeface="+mn-ea"/>
              </a:rPr>
              <a:t> </a:t>
            </a:r>
            <a:r>
              <a:rPr lang="pt-BR" altLang="en-US" sz="1600" b="1">
                <a:solidFill>
                  <a:schemeClr val="bg1"/>
                </a:solidFill>
                <a:sym typeface="+mn-ea"/>
              </a:rPr>
              <a:t>(PRESTAÇÃO DE SERVIÇOS)</a:t>
            </a:r>
            <a:endParaRPr lang="pt-BR" altLang="en-US" sz="16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955675" y="999490"/>
          <a:ext cx="901827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380"/>
                <a:gridCol w="2164080"/>
                <a:gridCol w="1908810"/>
              </a:tblGrid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DESPESAS EMPENHADAS (R$)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DESPESAS PAGAS (R$)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>
                          <a:solidFill>
                            <a:schemeClr val="tx1"/>
                          </a:solidFill>
                          <a:sym typeface="+mn-ea"/>
                        </a:rPr>
                        <a:t>Consultoria em Saúde Pública - Radar </a:t>
                      </a:r>
                      <a:endParaRPr lang="pt-BR" altLang="en-US" sz="1800" b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56.250,00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33.750,00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Credenciados Pessoa Física 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120.000,00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32.964,51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146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Credenciados Pessoa Jurídica</a:t>
                      </a:r>
                      <a:r>
                        <a:rPr lang="pt-BR" altLang="en-US" sz="1800" b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pt-BR" altLang="en-US" sz="1800" b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1.293.990,00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617.364,13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Treinamento e Seleção - Univan</a:t>
                      </a:r>
                      <a:r>
                        <a:rPr lang="pt-BR" altLang="en-US" sz="1800" b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pt-BR" altLang="en-US" sz="1800" b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318.000,00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1.590,00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Serviços Técnicos Profissionais  (Elaboração de projetos, Clínicas de reabilitação)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60.090,00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25.094,96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Locação de Tendas 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29.099,70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29.099,70</a:t>
                      </a:r>
                      <a:endParaRPr lang="pt-BR" altLang="en-US" sz="1800" b="0">
                        <a:sym typeface="+mn-ea"/>
                      </a:endParaRPr>
                    </a:p>
                    <a:p>
                      <a:pPr algn="r">
                        <a:buNone/>
                      </a:pP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Locação de Imóveis 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122.170,97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34.815,67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Manutenção e conservação de bens Imóveis 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24.100,40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20.079,75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Manutenção e conservação de máquinas (Odontologia, Ar condicionado)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21.952,23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>
                          <a:sym typeface="+mn-ea"/>
                        </a:rPr>
                        <a:t>20.708,03</a:t>
                      </a:r>
                      <a:endParaRPr lang="pt-BR" altLang="en-US" sz="1800" b="0"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Manutenção e Conservação de Veículos 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40.781,25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>
                          <a:sym typeface="+mn-ea"/>
                        </a:rPr>
                        <a:t>32.815,00</a:t>
                      </a:r>
                      <a:endParaRPr lang="pt-BR" altLang="en-US" sz="1800" b="0"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555" y="69215"/>
            <a:ext cx="826770" cy="737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73225" y="-286385"/>
            <a:ext cx="9601200" cy="1429385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pt-BR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DESPESAS DE CUSTEIO </a:t>
            </a:r>
            <a:br>
              <a:rPr lang="pt-BR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r>
              <a:rPr lang="pt-BR" altLang="en-US" sz="1400" b="1">
                <a:solidFill>
                  <a:schemeClr val="bg1"/>
                </a:solidFill>
                <a:sym typeface="+mn-ea"/>
              </a:rPr>
              <a:t>RESUMO GERAL DESPESA CONSOLIDADA POR ELEMENTO</a:t>
            </a:r>
            <a:r>
              <a:rPr lang="pt-BR" altLang="en-US" sz="2400" b="1">
                <a:solidFill>
                  <a:schemeClr val="bg1"/>
                </a:solidFill>
                <a:sym typeface="+mn-ea"/>
              </a:rPr>
              <a:t> </a:t>
            </a:r>
            <a:r>
              <a:rPr lang="pt-BR" altLang="en-US" sz="2000" b="1">
                <a:solidFill>
                  <a:schemeClr val="bg1"/>
                </a:solidFill>
                <a:sym typeface="+mn-ea"/>
              </a:rPr>
              <a:t>(</a:t>
            </a:r>
            <a:r>
              <a:rPr lang="pt-BR" altLang="en-US" sz="1600" b="1">
                <a:solidFill>
                  <a:schemeClr val="bg1"/>
                </a:solidFill>
                <a:sym typeface="+mn-ea"/>
              </a:rPr>
              <a:t>PRESTAÇÃO DE SERVIÇOS)</a:t>
            </a:r>
            <a:endParaRPr lang="pt-BR" altLang="en-US" sz="16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955675" y="1214755"/>
          <a:ext cx="901827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50"/>
                <a:gridCol w="2345690"/>
                <a:gridCol w="2157730"/>
              </a:tblGrid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DESPESAS EMPENHADAS (R$)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DESPESAS PAGAS (R$)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Serviços de Instalação de Máquinas e equipamentos 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35.555,56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23.755,56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Locação de veículos para locomoção 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205.415,01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0,00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Energia Elétrica 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350.000,00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207.609,23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Água e Esgoto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110.000,00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110.000,00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Clínicas de Reabilitações 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237.199,40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89.750,63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Vigilância Monitorada - Minister 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154.250,25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66.107,25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Miniservi 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918.887,48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344.582,82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Atomização, Caramujo e Borrachudo 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436.413,37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406.242,77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Serviços de Cópias e reprodução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62.479,40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16.618,56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Serviço de Publicidade e Propaganda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300.000,00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100.799,09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Recepcionistas e Estagiários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811.966,89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132.107,24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Locação de Softawres (Radar e Betha)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150.070,47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55.005,60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555" y="69215"/>
            <a:ext cx="826770" cy="737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73225" y="-286385"/>
            <a:ext cx="9601200" cy="1429385"/>
          </a:xfrm>
        </p:spPr>
        <p:txBody>
          <a:bodyPr>
            <a:normAutofit/>
          </a:bodyPr>
          <a:p>
            <a:pPr algn="l"/>
            <a:r>
              <a:rPr lang="pt-BR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DESPESAS DE CUSTEIO </a:t>
            </a:r>
            <a:br>
              <a:rPr lang="pt-BR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r>
              <a:rPr lang="pt-BR" altLang="en-US" sz="1400" b="1">
                <a:solidFill>
                  <a:schemeClr val="bg1"/>
                </a:solidFill>
                <a:sym typeface="+mn-ea"/>
              </a:rPr>
              <a:t> HOSPITAL SANTO ANTONIO</a:t>
            </a:r>
            <a:endParaRPr lang="pt-BR" altLang="en-US" sz="1400" b="1">
              <a:solidFill>
                <a:schemeClr val="bg1"/>
              </a:solidFill>
              <a:sym typeface="+mn-ea"/>
            </a:endParaRPr>
          </a:p>
        </p:txBody>
      </p:sp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955675" y="1430020"/>
          <a:ext cx="9058275" cy="332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50"/>
                <a:gridCol w="2425700"/>
                <a:gridCol w="2117725"/>
              </a:tblGrid>
              <a:tr h="7702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DESPESAS EMPENHADAS (R$)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DESPESAS PAGAS (R$)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85153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Contrato de Repasse - Hospital Santo Antonio (Empenhado até Setembro)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/>
                        <a:t>11.282.142,00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>
                          <a:sym typeface="+mn-ea"/>
                        </a:rPr>
                        <a:t>5.596.973,00</a:t>
                      </a:r>
                      <a:endParaRPr lang="pt-BR" altLang="en-US" sz="1800" b="0"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5153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Serviços Médicos (Cirurgias Hospital Santo Antonio)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335.936,85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335.936,85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5153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Serviços Médicos (Produção Hospital Santo Antonio)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370.258,00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>
                          <a:sym typeface="+mn-ea"/>
                        </a:rPr>
                        <a:t>370.258,00</a:t>
                      </a:r>
                      <a:endParaRPr lang="pt-BR" altLang="en-US" sz="1800" b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555" y="69215"/>
            <a:ext cx="826770" cy="737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0850" y="-2540"/>
            <a:ext cx="9601200" cy="858520"/>
          </a:xfrm>
        </p:spPr>
        <p:txBody>
          <a:bodyPr>
            <a:normAutofit/>
          </a:bodyPr>
          <a:p>
            <a:pPr algn="l"/>
            <a:r>
              <a:rPr lang="pt-BR" altLang="en-US" sz="2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DESPESAS DE CUSTEIO</a:t>
            </a:r>
            <a:br>
              <a:rPr lang="pt-BR" altLang="en-US" sz="2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RESUMO CREDENCIADOS </a:t>
            </a:r>
            <a:endParaRPr lang="pt-BR" altLang="en-US" sz="20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Seta para baixo da legenda 12"/>
          <p:cNvSpPr/>
          <p:nvPr/>
        </p:nvSpPr>
        <p:spPr>
          <a:xfrm>
            <a:off x="1356995" y="1663065"/>
            <a:ext cx="3535680" cy="1007745"/>
          </a:xfrm>
          <a:prstGeom prst="downArrowCallou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 b="1"/>
              <a:t>PESSOA FÍSICA   </a:t>
            </a:r>
            <a:endParaRPr lang="pt-BR" altLang="en-US" b="1"/>
          </a:p>
        </p:txBody>
      </p:sp>
      <p:sp>
        <p:nvSpPr>
          <p:cNvPr id="15" name="Seta para baixo da legenda 14"/>
          <p:cNvSpPr/>
          <p:nvPr/>
        </p:nvSpPr>
        <p:spPr>
          <a:xfrm>
            <a:off x="6898640" y="1663065"/>
            <a:ext cx="3612515" cy="1007745"/>
          </a:xfrm>
          <a:prstGeom prst="downArrowCallou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 b="1"/>
              <a:t>PESSOA JURÍDICA </a:t>
            </a:r>
            <a:endParaRPr lang="pt-BR" altLang="en-US" b="1"/>
          </a:p>
        </p:txBody>
      </p:sp>
      <p:sp>
        <p:nvSpPr>
          <p:cNvPr id="7" name="Fluxograma: Terminator 6"/>
          <p:cNvSpPr/>
          <p:nvPr/>
        </p:nvSpPr>
        <p:spPr>
          <a:xfrm>
            <a:off x="7439660" y="2894330"/>
            <a:ext cx="2397760" cy="683260"/>
          </a:xfrm>
          <a:prstGeom prst="flowChartTerminator">
            <a:avLst/>
          </a:prstGeom>
          <a:solidFill>
            <a:schemeClr val="accent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r">
              <a:buNone/>
            </a:pPr>
            <a:r>
              <a:rPr lang="pt-BR" altLang="zh-CN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R$</a:t>
            </a:r>
            <a:r>
              <a:rPr lang="pt-BR" altLang="zh-CN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 </a:t>
            </a:r>
            <a:r>
              <a:rPr lang="pt-BR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1.293.990,00</a:t>
            </a:r>
            <a:endParaRPr kumimoji="0" lang="pt-BR" altLang="en-US" sz="1800" b="1" i="0" u="none" strike="noStrike" cap="none" normalizeH="0" baseline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8" name="Fluxograma: Terminator 7"/>
          <p:cNvSpPr/>
          <p:nvPr/>
        </p:nvSpPr>
        <p:spPr>
          <a:xfrm>
            <a:off x="1864360" y="2894330"/>
            <a:ext cx="2506345" cy="683260"/>
          </a:xfrm>
          <a:prstGeom prst="flowChartTerminator">
            <a:avLst/>
          </a:prstGeom>
          <a:solidFill>
            <a:schemeClr val="accent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zh-CN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R$ 120.000,00</a:t>
            </a:r>
            <a:endParaRPr kumimoji="0" lang="pt-BR" altLang="zh-CN" sz="1800" b="1" i="0" u="none" strike="noStrike" cap="none" normalizeH="0" baseline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21" name="Curvo Seta para a direita 20"/>
          <p:cNvSpPr/>
          <p:nvPr/>
        </p:nvSpPr>
        <p:spPr>
          <a:xfrm>
            <a:off x="2843530" y="4081145"/>
            <a:ext cx="562610" cy="1257935"/>
          </a:xfrm>
          <a:prstGeom prst="curvedRightArrow">
            <a:avLst>
              <a:gd name="adj1" fmla="val 27037"/>
              <a:gd name="adj2" fmla="val 50000"/>
              <a:gd name="adj3" fmla="val 25000"/>
            </a:avLst>
          </a:prstGeom>
          <a:solidFill>
            <a:srgbClr val="00B0F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" name="Curvo Seta para a esquerda 21"/>
          <p:cNvSpPr/>
          <p:nvPr/>
        </p:nvSpPr>
        <p:spPr>
          <a:xfrm>
            <a:off x="8430260" y="4035425"/>
            <a:ext cx="657860" cy="1349375"/>
          </a:xfrm>
          <a:prstGeom prst="curvedLeftArrow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765" y="86360"/>
            <a:ext cx="777240" cy="728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luxograma: Terminator 3"/>
          <p:cNvSpPr/>
          <p:nvPr/>
        </p:nvSpPr>
        <p:spPr>
          <a:xfrm>
            <a:off x="4226560" y="4807585"/>
            <a:ext cx="3545840" cy="864235"/>
          </a:xfrm>
          <a:prstGeom prst="flowChartTerminator">
            <a:avLst/>
          </a:prstGeom>
          <a:solidFill>
            <a:srgbClr val="2D61B7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 sz="2600" b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sym typeface="+mn-ea"/>
              </a:rPr>
              <a:t>R$ 1.413.990,00</a:t>
            </a:r>
            <a:endParaRPr kumimoji="0" lang="pt-BR" altLang="en-US" sz="2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0850" y="-2540"/>
            <a:ext cx="9601200" cy="858520"/>
          </a:xfrm>
        </p:spPr>
        <p:txBody>
          <a:bodyPr/>
          <a:p>
            <a:pPr algn="l"/>
            <a:r>
              <a:rPr lang="pt-BR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PRODUÇÃO - CREDENCIADOS</a:t>
            </a:r>
            <a:r>
              <a:rPr lang="pt-BR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pt-BR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/>
          <p:nvPr>
            <p:ph idx="1"/>
          </p:nvPr>
        </p:nvGraphicFramePr>
        <p:xfrm>
          <a:off x="1294130" y="1067435"/>
          <a:ext cx="9144635" cy="5663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200"/>
                <a:gridCol w="1338580"/>
                <a:gridCol w="1887855"/>
              </a:tblGrid>
              <a:tr h="37719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bg1"/>
                          </a:solidFill>
                        </a:rPr>
                        <a:t>PROCEDIMENTO</a:t>
                      </a:r>
                      <a:endParaRPr lang="pt-BR" altLang="en-US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800">
                          <a:solidFill>
                            <a:schemeClr val="bg1"/>
                          </a:solidFill>
                          <a:sym typeface="+mn-ea"/>
                        </a:rPr>
                        <a:t>JAN - ABR</a:t>
                      </a:r>
                      <a:endParaRPr lang="pt-BR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 hMerge="1">
                  <a:tcPr/>
                </a:tc>
              </a:tr>
              <a:tr h="376555">
                <a:tc vMerge="1">
                  <a:tcPr vert="horz" anchor="b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bg1"/>
                          </a:solidFill>
                        </a:rPr>
                        <a:t>QTD</a:t>
                      </a:r>
                      <a:endParaRPr lang="pt-BR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bg1"/>
                          </a:solidFill>
                        </a:rPr>
                        <a:t>VALOR (R$)</a:t>
                      </a:r>
                      <a:endParaRPr lang="pt-BR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3892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Exames Laboratoriais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89.516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504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.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830,08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8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Teste Ergométrico 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54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6.480,00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8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E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cocardiograma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93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20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.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460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8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MAPA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46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4.600,00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8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H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olter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24HS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52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5.980,00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8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T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omografia Computadorizada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168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33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.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705,84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8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R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essonância Magnética 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163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43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.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806,25</a:t>
                      </a:r>
                      <a:endParaRPr 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D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ensitometria Óssea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126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6.942,60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8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Endoscopia Digestiva Alta  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153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27.540,00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8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C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olonoscopia 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111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28.860,00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8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P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olipectomia 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130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5.850,00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8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Mamografia 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447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28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.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570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,00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38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B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iópsia 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13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3.900,00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555" y="69215"/>
            <a:ext cx="826770" cy="737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8216" y="190500"/>
            <a:ext cx="10969943" cy="582613"/>
          </a:xfrm>
        </p:spPr>
        <p:txBody>
          <a:bodyPr/>
          <a:p>
            <a:r>
              <a:rPr lang="pt-BR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RECEITAS </a:t>
            </a:r>
            <a:br>
              <a:rPr lang="pt-BR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altLang="en-US" sz="1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APURAÇÃO DA APLICAÇÃO EM AÇÕES E SERVIÇOS PÚBLICOS DE SAÚDE</a:t>
            </a:r>
            <a:endParaRPr lang="pt-BR" altLang="en-US" sz="1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/>
          <p:nvPr>
            <p:ph sz="half" idx="1"/>
          </p:nvPr>
        </p:nvGraphicFramePr>
        <p:xfrm>
          <a:off x="609600" y="1353820"/>
          <a:ext cx="11173460" cy="481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2315"/>
                <a:gridCol w="1929130"/>
                <a:gridCol w="2292350"/>
                <a:gridCol w="1129665"/>
              </a:tblGrid>
              <a:tr h="535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>
                          <a:solidFill>
                            <a:schemeClr val="bg1"/>
                          </a:solidFill>
                        </a:rPr>
                        <a:t>RECEITAS</a:t>
                      </a:r>
                      <a:endParaRPr lang="pt-BR" alt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>
                          <a:solidFill>
                            <a:schemeClr val="bg1"/>
                          </a:solidFill>
                        </a:rPr>
                        <a:t>PREVISÃO ATUALIZADA (R$)</a:t>
                      </a:r>
                      <a:endParaRPr lang="pt-BR" alt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>
                          <a:solidFill>
                            <a:schemeClr val="bg1"/>
                          </a:solidFill>
                        </a:rPr>
                        <a:t>RECEITAS REALIZADAS (R$)</a:t>
                      </a:r>
                      <a:endParaRPr lang="pt-BR" alt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>
                          <a:solidFill>
                            <a:schemeClr val="bg1"/>
                          </a:solidFill>
                        </a:rPr>
                        <a:t>%</a:t>
                      </a:r>
                      <a:endParaRPr lang="pt-BR" alt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33464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 b="1">
                          <a:solidFill>
                            <a:schemeClr val="bg1"/>
                          </a:solidFill>
                        </a:rPr>
                        <a:t>RECEITA DE IMPOSTOS LÍQUIDA</a:t>
                      </a:r>
                      <a:endParaRPr lang="pt-BR" alt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 b="1">
                          <a:solidFill>
                            <a:schemeClr val="bg1"/>
                          </a:solidFill>
                          <a:sym typeface="+mn-ea"/>
                        </a:rPr>
                        <a:t>165.272.050,00</a:t>
                      </a:r>
                      <a:endParaRPr lang="pt-BR" alt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 b="1">
                          <a:solidFill>
                            <a:schemeClr val="bg1"/>
                          </a:solidFill>
                        </a:rPr>
                        <a:t>98.409.561,53</a:t>
                      </a:r>
                      <a:endParaRPr lang="pt-BR" alt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bg1"/>
                          </a:solidFill>
                        </a:rPr>
                        <a:t>59,46</a:t>
                      </a:r>
                      <a:endParaRPr lang="pt-BR" alt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4828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IPTU (Imposto Territorial Bens Imóveis)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  <a:sym typeface="+mn-ea"/>
                        </a:rPr>
                        <a:t>80.805.000,00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63.401.495,92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78,39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ITBI (Imposto Sobre Serviços) 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33.938.600,00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13.265.689,41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38,95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ISS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40.100.000,00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19.015.164,60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47,38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IRRF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10.428.450,00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2.727.211,60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26,15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 b="1">
                          <a:solidFill>
                            <a:schemeClr val="bg1"/>
                          </a:solidFill>
                        </a:rPr>
                        <a:t>RECEITA DE TRANSFERÊNCIAS CONSTITUCIONAIS E LEGAIS</a:t>
                      </a:r>
                      <a:endParaRPr lang="pt-BR" alt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 b="1">
                          <a:solidFill>
                            <a:schemeClr val="bg1"/>
                          </a:solidFill>
                        </a:rPr>
                        <a:t>75.048.500,00</a:t>
                      </a:r>
                      <a:endParaRPr lang="pt-BR" alt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 b="1">
                          <a:solidFill>
                            <a:schemeClr val="bg1"/>
                          </a:solidFill>
                        </a:rPr>
                        <a:t>25.396.346,98</a:t>
                      </a:r>
                      <a:endParaRPr lang="pt-BR" alt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 b="1">
                          <a:solidFill>
                            <a:schemeClr val="bg1"/>
                          </a:solidFill>
                        </a:rPr>
                        <a:t>33,84</a:t>
                      </a:r>
                      <a:endParaRPr lang="pt-BR" alt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FPM (Fundo de Participação dos Municípios)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34.000.000,00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10.743.394,00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31,60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ITR (Imposto Territorial Rural) 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8.500,00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375,54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4,42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IPVA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16.800.000,00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6.144.884,59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36,58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01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ICMS (Imposto Sobre Operações Relativas a Circulação de Mercadorias)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23.900.000,00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8.417.577,99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35,22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IPI-EXPORTAÇÃO (Imposto Produtos Industrializados)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340.000,00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90.114,86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26,50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DESONERAÇÃO ICMS (LC 87/96)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20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pt-B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973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400" b="1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pt-B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400" b="1">
                          <a:solidFill>
                            <a:schemeClr val="bg1"/>
                          </a:solidFill>
                        </a:rPr>
                        <a:t>240.320.550,00</a:t>
                      </a:r>
                      <a:endParaRPr lang="pt-B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400" b="1">
                          <a:solidFill>
                            <a:schemeClr val="bg1"/>
                          </a:solidFill>
                        </a:rPr>
                        <a:t>123.805.908,51</a:t>
                      </a:r>
                      <a:endParaRPr lang="pt-B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bg1"/>
                          </a:solidFill>
                        </a:rPr>
                        <a:t>51,47</a:t>
                      </a:r>
                      <a:endParaRPr lang="pt-B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9" name="Espaço Reservado para Conteúdo 18" descr="su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20675" y="161925"/>
            <a:ext cx="647700" cy="5060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0850" y="-2540"/>
            <a:ext cx="9601200" cy="858520"/>
          </a:xfrm>
        </p:spPr>
        <p:txBody>
          <a:bodyPr/>
          <a:p>
            <a:pPr algn="l"/>
            <a:r>
              <a:rPr lang="pt-BR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PRODUÇÃO - CREDENCIADOS</a:t>
            </a:r>
            <a:endParaRPr lang="pt-BR" altLang="en-US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Espaço Reservado para Conteúdo 13" descr="su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59790" y="136525"/>
            <a:ext cx="767080" cy="719455"/>
          </a:xfrm>
          <a:prstGeom prst="rect">
            <a:avLst/>
          </a:prstGeom>
        </p:spPr>
      </p:pic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1270000" y="1485265"/>
          <a:ext cx="9144635" cy="572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200"/>
                <a:gridCol w="1319530"/>
                <a:gridCol w="1906905"/>
              </a:tblGrid>
              <a:tr h="22606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bg1"/>
                          </a:solidFill>
                        </a:rPr>
                        <a:t>PROCEDIMENTO </a:t>
                      </a:r>
                      <a:endParaRPr lang="pt-BR" altLang="en-US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800">
                          <a:solidFill>
                            <a:schemeClr val="bg1"/>
                          </a:solidFill>
                          <a:sym typeface="+mn-ea"/>
                        </a:rPr>
                        <a:t>JAN-ABR </a:t>
                      </a:r>
                      <a:endParaRPr lang="pt-BR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 hMerge="1">
                  <a:tcPr/>
                </a:tc>
              </a:tr>
              <a:tr h="365760">
                <a:tc vMerge="1">
                  <a:tcPr vert="horz" anchor="b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bg1"/>
                          </a:solidFill>
                        </a:rPr>
                        <a:t>QTD</a:t>
                      </a:r>
                      <a:endParaRPr lang="pt-BR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>
                          <a:solidFill>
                            <a:schemeClr val="bg1"/>
                          </a:solidFill>
                        </a:rPr>
                        <a:t>VALOR </a:t>
                      </a:r>
                      <a:endParaRPr lang="pt-BR" alt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L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aringoscopia 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96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4.476,00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C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onsulta Oftalmologista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190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9.500,00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cs typeface="+mn-lt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cs typeface="+mn-lt"/>
                          <a:sym typeface="+mn-ea"/>
                        </a:rPr>
                        <a:t>onsulta Saúde Mental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2.439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87.175,00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cs typeface="+mn-lt"/>
                          <a:sym typeface="+mn-ea"/>
                        </a:rPr>
                        <a:t>C</a:t>
                      </a:r>
                      <a:r>
                        <a:rPr lang="pt-BR" altLang="en-US" sz="1800">
                          <a:solidFill>
                            <a:srgbClr val="000000"/>
                          </a:solidFill>
                          <a:cs typeface="+mn-lt"/>
                          <a:sym typeface="+mn-ea"/>
                        </a:rPr>
                        <a:t>onsulta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Clínico Geral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396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25.712,45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F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isioterapia 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1539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38.475,00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Órteses e 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P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róteses 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171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33.870,00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Fisioclinica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613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15.375,00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F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onoaudiologia 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I</a:t>
                      </a: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nfantil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30</a:t>
                      </a:r>
                      <a:endParaRPr lang="pt-BR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pt-BR" altLang="en-US" b="0">
                          <a:solidFill>
                            <a:srgbClr val="000000"/>
                          </a:solidFill>
                          <a:cs typeface="+mn-lt"/>
                        </a:rPr>
                        <a:t>1.005,30</a:t>
                      </a:r>
                      <a:r>
                        <a:rPr lang="en-US" b="0">
                          <a:solidFill>
                            <a:srgbClr val="000000"/>
                          </a:solidFill>
                          <a:cs typeface="+mn-lt"/>
                        </a:rPr>
                        <a:t> </a:t>
                      </a:r>
                      <a:endParaRPr lang="en-US" altLang="en-US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555" y="69215"/>
            <a:ext cx="826770" cy="737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ítulo 4"/>
          <p:cNvSpPr>
            <a:spLocks noGrp="1"/>
          </p:cNvSpPr>
          <p:nvPr/>
        </p:nvSpPr>
        <p:spPr>
          <a:xfrm>
            <a:off x="1673225" y="-205105"/>
            <a:ext cx="9601200" cy="14293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/>
            <a:r>
              <a:rPr lang="pt-BR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DESPESAS DE CAPITAL </a:t>
            </a:r>
            <a:br>
              <a:rPr lang="pt-BR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endParaRPr lang="pt-BR" altLang="en-US" sz="1400" b="1">
              <a:solidFill>
                <a:schemeClr val="bg1"/>
              </a:solidFill>
              <a:sym typeface="+mn-ea"/>
            </a:endParaRPr>
          </a:p>
        </p:txBody>
      </p:sp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883920" y="999490"/>
          <a:ext cx="8425180" cy="538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50"/>
                <a:gridCol w="1258570"/>
                <a:gridCol w="2651760"/>
              </a:tblGrid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ITEM </a:t>
                      </a:r>
                      <a:endParaRPr lang="pt-BR" altLang="en-US" sz="1600"/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QTD</a:t>
                      </a:r>
                      <a:endParaRPr lang="pt-BR" altLang="en-US" sz="1600"/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DESPESAS EMPENHADAS R$ </a:t>
                      </a:r>
                      <a:endParaRPr lang="pt-BR" altLang="en-US" sz="1600"/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37465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Equipamentos Odontológicos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-----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55.769,40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Equipamentos UPA 24 Horas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----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43.945,79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Equipamentos UBS Morretes III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-----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21.423,40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Colposcópio - CERES e CERES II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sym typeface="+mn-ea"/>
                        </a:rPr>
                        <a:t>13.220,00</a:t>
                      </a:r>
                      <a:endParaRPr lang="pt-BR" altLang="en-US" sz="18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Aparelhos de Ar Condicionado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12.460,00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Laringoscópio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8.715,00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Autoclaves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7.686,00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Frigobar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6.399,05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Purificador de água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8.425,00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sym typeface="+mn-ea"/>
                        </a:rPr>
                        <a:t>Refrigerador</a:t>
                      </a:r>
                      <a:endParaRPr lang="pt-BR" altLang="en-US" sz="18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7.790,00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555" y="69215"/>
            <a:ext cx="826770" cy="737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ítulo 4"/>
          <p:cNvSpPr>
            <a:spLocks noGrp="1"/>
          </p:cNvSpPr>
          <p:nvPr/>
        </p:nvSpPr>
        <p:spPr>
          <a:xfrm>
            <a:off x="1673225" y="-276860"/>
            <a:ext cx="9601200" cy="14293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/>
            <a:r>
              <a:rPr lang="pt-BR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DESPESAS DE CAPITAL </a:t>
            </a:r>
            <a:r>
              <a:rPr lang="pt-BR" altLang="en-US" sz="1400" b="1">
                <a:solidFill>
                  <a:schemeClr val="bg1"/>
                </a:solidFill>
                <a:sym typeface="+mn-ea"/>
              </a:rPr>
              <a:t> </a:t>
            </a:r>
            <a:endParaRPr lang="pt-BR" altLang="en-US" sz="1400" b="1">
              <a:solidFill>
                <a:schemeClr val="bg1"/>
              </a:solidFill>
              <a:sym typeface="+mn-ea"/>
            </a:endParaRPr>
          </a:p>
        </p:txBody>
      </p:sp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1457960" y="1290955"/>
          <a:ext cx="7830185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030"/>
                <a:gridCol w="1390015"/>
                <a:gridCol w="2771140"/>
              </a:tblGrid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ITEM 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QTD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DESPESAS EMPENHADAS R$ 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Mobiliario - Morretes III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-----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13.978,92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Mobiliario - UPA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------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73.655,77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Mobiliario - Unidades Básicas de Saúde 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------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10.389,03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Mobiliario - Vigilância Epidemiológica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------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</a:rPr>
                        <a:t>1.213,94</a:t>
                      </a:r>
                      <a:endParaRPr lang="pt-BR" altLang="en-US" sz="18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Computadores - UPA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18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110.160,00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Materiais de Informática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-----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vert="horz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>
                          <a:solidFill>
                            <a:schemeClr val="tx1"/>
                          </a:solidFill>
                          <a:cs typeface="+mn-lt"/>
                        </a:rPr>
                        <a:t>30.754,98</a:t>
                      </a:r>
                      <a:endParaRPr lang="pt-BR" altLang="en-US" sz="18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Espaço Reservado para Conteúdo 5"/>
          <p:cNvGraphicFramePr/>
          <p:nvPr>
            <p:ph idx="1"/>
          </p:nvPr>
        </p:nvGraphicFramePr>
        <p:xfrm>
          <a:off x="1314450" y="1358265"/>
          <a:ext cx="844296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5105"/>
                <a:gridCol w="3157855"/>
              </a:tblGrid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600"/>
                        <a:t>DESPESAS EMPENHADAS ATÉ ABRIL (R$)</a:t>
                      </a:r>
                      <a:endParaRPr lang="pt-BR" altLang="en-US" sz="1600"/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Reforma - UBS Taboleiro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54.176,91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Reforma - UBS Morretes II (lixeira)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54.900,00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Construção - Hospital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21.000.000,00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>
                          <a:sym typeface="+mn-ea"/>
                        </a:rPr>
                        <a:t>Construção - UPA</a:t>
                      </a:r>
                      <a:endParaRPr lang="pt-BR" altLang="en-US" sz="1800" b="0"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1.921.523,76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Construção - UPA Instalação Ar Condicionado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425.000,00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>
                        <a:buNone/>
                      </a:pPr>
                      <a:r>
                        <a:rPr lang="pt-BR" altLang="en-US" sz="1800" b="0"/>
                        <a:t>Conclusão - UPA Central de Gases </a:t>
                      </a:r>
                      <a:endParaRPr lang="pt-BR" altLang="en-US" sz="1800" b="0"/>
                    </a:p>
                  </a:txBody>
                  <a:tcPr anchor="ctr" anchorCtr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r">
                        <a:buNone/>
                      </a:pPr>
                      <a:r>
                        <a:rPr lang="pt-BR" altLang="en-US" sz="1800" b="0"/>
                        <a:t>183.000,00</a:t>
                      </a:r>
                      <a:endParaRPr lang="pt-BR" altLang="en-US" sz="1800" b="0"/>
                    </a:p>
                  </a:txBody>
                  <a:tcPr vert="horz"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2000" b="1">
                          <a:solidFill>
                            <a:schemeClr val="lt1"/>
                          </a:solidFill>
                        </a:rPr>
                        <a:t>TOTAL </a:t>
                      </a:r>
                      <a:endParaRPr lang="pt-BR" altLang="en-US" sz="2000" b="1">
                        <a:solidFill>
                          <a:schemeClr val="lt1"/>
                        </a:solidFill>
                      </a:endParaRPr>
                    </a:p>
                  </a:txBody>
                  <a:tcPr anchor="ctr" anchorCtr="0">
                    <a:solidFill>
                      <a:srgbClr val="256DB7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2000" b="1">
                          <a:solidFill>
                            <a:schemeClr val="lt1"/>
                          </a:solidFill>
                        </a:rPr>
                        <a:t>23.638.600,07</a:t>
                      </a:r>
                      <a:endParaRPr lang="pt-BR" altLang="en-US" sz="2000" b="1">
                        <a:solidFill>
                          <a:schemeClr val="lt1"/>
                        </a:solidFill>
                      </a:endParaRPr>
                    </a:p>
                  </a:txBody>
                  <a:tcPr vert="horz" anchor="ctr" anchorCtr="1">
                    <a:solidFill>
                      <a:srgbClr val="256DB7"/>
                    </a:solidFill>
                  </a:tcPr>
                </a:tc>
              </a:tr>
            </a:tbl>
          </a:graphicData>
        </a:graphic>
      </p:graphicFrame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555" y="69215"/>
            <a:ext cx="826770" cy="737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ítulo 4"/>
          <p:cNvSpPr>
            <a:spLocks noGrp="1"/>
          </p:cNvSpPr>
          <p:nvPr/>
        </p:nvSpPr>
        <p:spPr>
          <a:xfrm>
            <a:off x="1673225" y="-276860"/>
            <a:ext cx="9601200" cy="14293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/>
            <a:r>
              <a:rPr lang="pt-BR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DESPESAS DE CAPITAL </a:t>
            </a:r>
            <a:br>
              <a:rPr lang="pt-BR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r>
              <a:rPr lang="pt-BR" altLang="en-US" sz="1400" b="1">
                <a:solidFill>
                  <a:schemeClr val="bg1"/>
                </a:solidFill>
                <a:sym typeface="+mn-ea"/>
              </a:rPr>
              <a:t>RESUMO DE OBRAS E INSTALAÇÕES </a:t>
            </a:r>
            <a:endParaRPr lang="pt-BR" altLang="en-US" sz="1400" b="1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7555" y="69215"/>
            <a:ext cx="826770" cy="737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ítulo 9"/>
          <p:cNvSpPr>
            <a:spLocks noGrp="1"/>
          </p:cNvSpPr>
          <p:nvPr/>
        </p:nvSpPr>
        <p:spPr>
          <a:xfrm>
            <a:off x="1812925" y="173990"/>
            <a:ext cx="10336530" cy="5829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pt-BR" altLang="en-US" sz="3000"/>
              <a:t>OBRAS/REFORMAS CONCLUÍDAS  </a:t>
            </a:r>
            <a:endParaRPr lang="pt-BR" altLang="en-US" sz="3000"/>
          </a:p>
        </p:txBody>
      </p:sp>
      <p:sp>
        <p:nvSpPr>
          <p:cNvPr id="14" name="Título 9"/>
          <p:cNvSpPr>
            <a:spLocks noGrp="1"/>
          </p:cNvSpPr>
          <p:nvPr/>
        </p:nvSpPr>
        <p:spPr>
          <a:xfrm>
            <a:off x="3464560" y="5492115"/>
            <a:ext cx="4953635" cy="104521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pt-BR" altLang="en-US" sz="2400">
                <a:solidFill>
                  <a:srgbClr val="0C45C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REFORMA - UBS TABOLEIRO </a:t>
            </a:r>
            <a:endParaRPr lang="pt-BR" altLang="en-US" sz="2400">
              <a:solidFill>
                <a:srgbClr val="0C45C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VALOR: R$ </a:t>
            </a:r>
            <a:r>
              <a:rPr lang="pt-BR" altLang="en-US" sz="2400">
                <a:solidFill>
                  <a:schemeClr val="tx1"/>
                </a:solidFill>
                <a:sym typeface="+mn-ea"/>
              </a:rPr>
              <a:t>54.176,91</a:t>
            </a:r>
            <a:br>
              <a:rPr lang="pt-BR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pt-BR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m 4" descr="WhatsApp Image 2022-08-30 at 16.02.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340485"/>
            <a:ext cx="5283835" cy="3963035"/>
          </a:xfrm>
          <a:prstGeom prst="rect">
            <a:avLst/>
          </a:prstGeom>
        </p:spPr>
      </p:pic>
      <p:pic>
        <p:nvPicPr>
          <p:cNvPr id="8" name="Espaço Reservado para Imagem 7" descr="WhatsApp Image 2022-08-30 at 16.02.00 (1)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6166485" y="1341120"/>
            <a:ext cx="5277485" cy="3962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65" y="238125"/>
            <a:ext cx="673735" cy="454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ítulo 9"/>
          <p:cNvSpPr>
            <a:spLocks noGrp="1"/>
          </p:cNvSpPr>
          <p:nvPr/>
        </p:nvSpPr>
        <p:spPr>
          <a:xfrm>
            <a:off x="736600" y="173990"/>
            <a:ext cx="10336530" cy="5829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/>
            <a:r>
              <a:rPr lang="pt-BR" altLang="en-US" sz="3000"/>
              <a:t>OBRAS/REFOMAS EM ANDAMENTO </a:t>
            </a:r>
            <a:endParaRPr lang="pt-BR" altLang="en-US" sz="3000"/>
          </a:p>
        </p:txBody>
      </p:sp>
      <p:sp>
        <p:nvSpPr>
          <p:cNvPr id="14" name="Título 9"/>
          <p:cNvSpPr>
            <a:spLocks noGrp="1"/>
          </p:cNvSpPr>
          <p:nvPr/>
        </p:nvSpPr>
        <p:spPr>
          <a:xfrm>
            <a:off x="3611245" y="756920"/>
            <a:ext cx="4966335" cy="10617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pt-BR" altLang="en-US" sz="2000">
                <a:solidFill>
                  <a:srgbClr val="0C45C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CONSTRUÇÃO UPA - R$ </a:t>
            </a:r>
            <a:r>
              <a:rPr lang="pt-BR" altLang="en-US" sz="2000">
                <a:solidFill>
                  <a:srgbClr val="0C45C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1.921.523,76</a:t>
            </a:r>
            <a:endParaRPr lang="pt-BR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BR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Espaço Reservado para Conteúdo 6" descr="WhatsApp Image 2022-08-30 at 16.02.3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2975" y="1341120"/>
            <a:ext cx="5383530" cy="2479675"/>
          </a:xfrm>
          <a:prstGeom prst="rect">
            <a:avLst/>
          </a:prstGeom>
        </p:spPr>
      </p:pic>
      <p:pic>
        <p:nvPicPr>
          <p:cNvPr id="12" name="Espaço Reservado para Conteúdo 11" descr="WhatsApp Image 2022-08-30 at 16.02.29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9910" y="1341120"/>
            <a:ext cx="5383530" cy="2479675"/>
          </a:xfrm>
          <a:prstGeom prst="rect">
            <a:avLst/>
          </a:prstGeom>
        </p:spPr>
      </p:pic>
      <p:pic>
        <p:nvPicPr>
          <p:cNvPr id="15" name="Imagem 14" descr="WhatsApp Image 2022-08-30 at 16.02.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3861435"/>
            <a:ext cx="5403215" cy="2488565"/>
          </a:xfrm>
          <a:prstGeom prst="rect">
            <a:avLst/>
          </a:prstGeom>
        </p:spPr>
      </p:pic>
      <p:pic>
        <p:nvPicPr>
          <p:cNvPr id="16" name="Imagem 15" descr="WhatsApp Image 2022-08-30 at 16.02.32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975" y="3870325"/>
            <a:ext cx="5403850" cy="24898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673225" y="-286385"/>
            <a:ext cx="9601200" cy="1429385"/>
          </a:xfrm>
        </p:spPr>
        <p:txBody>
          <a:bodyPr>
            <a:normAutofit/>
          </a:bodyPr>
          <a:p>
            <a:pPr algn="l"/>
            <a:r>
              <a:rPr lang="pt-BR" altLang="en-US" sz="1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INFORMAÇÃO PARA O ANEXO 12 RREO DA LRF e PARA BAIXA DO SISTEMA COMPENSADO</a:t>
            </a:r>
            <a:endParaRPr lang="pt-BR" altLang="en-US" sz="1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Espaço Reservado para Conteúdo 13" descr="su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06145" y="68580"/>
            <a:ext cx="767080" cy="719455"/>
          </a:xfrm>
          <a:prstGeom prst="rect">
            <a:avLst/>
          </a:prstGeom>
        </p:spPr>
      </p:pic>
      <p:pic>
        <p:nvPicPr>
          <p:cNvPr id="3" name="Espaço Reservado para Conteúdo 2"/>
          <p:cNvPicPr>
            <a:picLocks noChangeAspect="1"/>
          </p:cNvPicPr>
          <p:nvPr>
            <p:ph idx="1"/>
          </p:nvPr>
        </p:nvPicPr>
        <p:blipFill>
          <a:blip r:embed="rId2"/>
          <a:srcRect l="28321" t="14897" r="10549" b="26564"/>
          <a:stretch>
            <a:fillRect/>
          </a:stretch>
        </p:blipFill>
        <p:spPr>
          <a:xfrm>
            <a:off x="375920" y="962025"/>
            <a:ext cx="11373485" cy="57264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ítulo 5"/>
          <p:cNvSpPr>
            <a:spLocks noGrp="1"/>
          </p:cNvSpPr>
          <p:nvPr/>
        </p:nvSpPr>
        <p:spPr>
          <a:xfrm>
            <a:off x="1532255" y="-290195"/>
            <a:ext cx="9601200" cy="14293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rm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/>
            <a:r>
              <a:rPr lang="pt-BR" altLang="en-US" sz="2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BALANCETE DA RECEITA </a:t>
            </a:r>
            <a:br>
              <a:rPr lang="pt-BR" altLang="en-US" sz="2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altLang="en-US" sz="1400">
                <a:solidFill>
                  <a:schemeClr val="bg1"/>
                </a:solidFill>
              </a:rPr>
              <a:t>CONSÓRCIO DE SAÚDE CIS - AMFRI  </a:t>
            </a:r>
            <a:endParaRPr lang="pt-BR" altLang="en-US" sz="1400">
              <a:solidFill>
                <a:schemeClr val="bg1"/>
              </a:solidFill>
            </a:endParaRPr>
          </a:p>
        </p:txBody>
      </p:sp>
      <p:pic>
        <p:nvPicPr>
          <p:cNvPr id="10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365" y="64770"/>
            <a:ext cx="767080" cy="719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Espaço Reservado para Conteúdo 3"/>
          <p:cNvPicPr>
            <a:picLocks noChangeAspect="1"/>
          </p:cNvPicPr>
          <p:nvPr>
            <p:ph sz="half" idx="2"/>
          </p:nvPr>
        </p:nvPicPr>
        <p:blipFill>
          <a:blip r:embed="rId2"/>
          <a:srcRect l="27370" t="13487" r="11452" b="45064"/>
          <a:stretch>
            <a:fillRect/>
          </a:stretch>
        </p:blipFill>
        <p:spPr>
          <a:xfrm>
            <a:off x="399415" y="1139190"/>
            <a:ext cx="11343005" cy="53200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ítulo 5"/>
          <p:cNvSpPr>
            <a:spLocks noGrp="1"/>
          </p:cNvSpPr>
          <p:nvPr/>
        </p:nvSpPr>
        <p:spPr>
          <a:xfrm>
            <a:off x="1532255" y="-290195"/>
            <a:ext cx="9601200" cy="14293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rm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l"/>
            <a:r>
              <a:rPr lang="pt-BR" altLang="en-US" sz="2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BALANCETE DA RECEITA </a:t>
            </a:r>
            <a:br>
              <a:rPr lang="pt-BR" altLang="en-US" sz="2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altLang="en-US" sz="1400">
                <a:solidFill>
                  <a:schemeClr val="bg1"/>
                </a:solidFill>
              </a:rPr>
              <a:t>CONSÓRCIO DE SAÚDE CIS - AMFRI  </a:t>
            </a:r>
            <a:endParaRPr lang="pt-BR" altLang="en-US" sz="1400">
              <a:solidFill>
                <a:schemeClr val="bg1"/>
              </a:solidFill>
            </a:endParaRPr>
          </a:p>
        </p:txBody>
      </p:sp>
      <p:pic>
        <p:nvPicPr>
          <p:cNvPr id="10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365" y="64770"/>
            <a:ext cx="767080" cy="719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Espaço Reservado para Conteúdo 2"/>
          <p:cNvPicPr>
            <a:picLocks noChangeAspect="1"/>
          </p:cNvPicPr>
          <p:nvPr>
            <p:ph sz="half" idx="2"/>
          </p:nvPr>
        </p:nvPicPr>
        <p:blipFill>
          <a:blip r:embed="rId2"/>
          <a:srcRect l="32583" t="12705" r="17438" b="6385"/>
          <a:stretch>
            <a:fillRect/>
          </a:stretch>
        </p:blipFill>
        <p:spPr>
          <a:xfrm>
            <a:off x="1678305" y="980440"/>
            <a:ext cx="8116570" cy="58769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 smtClean="0">
                <a:sym typeface="+mn-ea"/>
              </a:rPr>
              <a:t>Diretoria de Vigilância Sanitária</a:t>
            </a:r>
            <a:endParaRPr lang="pt-BR" altLang="en-US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1395730" y="2621915"/>
            <a:ext cx="4720590" cy="523875"/>
          </a:xfrm>
        </p:spPr>
        <p:txBody>
          <a:bodyPr/>
          <a:lstStyle/>
          <a:p>
            <a:pPr marL="0" indent="0"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1370</a:t>
            </a:r>
            <a:r>
              <a:rPr lang="pt-BR" altLang="en-US" dirty="0"/>
              <a:t> </a:t>
            </a:r>
            <a:r>
              <a:rPr lang="pt-BR" altLang="en-US" sz="2500" dirty="0"/>
              <a:t>protocolos atendidos</a:t>
            </a:r>
            <a:endParaRPr lang="pt-BR" altLang="en-US" sz="2500" dirty="0"/>
          </a:p>
          <a:p>
            <a:pPr marL="0" indent="0">
              <a:buNone/>
            </a:pPr>
            <a:endParaRPr lang="pt-BR" altLang="en-US" sz="2500" dirty="0"/>
          </a:p>
        </p:txBody>
      </p:sp>
      <p:pic>
        <p:nvPicPr>
          <p:cNvPr id="3" name="Espaço Reservado para Conteúdo 2" descr="icone-do-protocolo-ilustracao-de-elemento-simples-projeto-de-simbolo-de-conceito-de-protocolo-pode-ser-usado-para-web-e-celular_159242-685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33375" y="2493010"/>
            <a:ext cx="1062355" cy="781050"/>
          </a:xfrm>
          <a:prstGeom prst="rect">
            <a:avLst/>
          </a:prstGeom>
        </p:spPr>
      </p:pic>
      <p:sp>
        <p:nvSpPr>
          <p:cNvPr id="4" name="Espaço Reservado para Conteúdo 1"/>
          <p:cNvSpPr>
            <a:spLocks noGrp="1"/>
          </p:cNvSpPr>
          <p:nvPr/>
        </p:nvSpPr>
        <p:spPr>
          <a:xfrm>
            <a:off x="5590540" y="3215005"/>
            <a:ext cx="5725795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1334</a:t>
            </a:r>
            <a:r>
              <a:rPr lang="pt-BR" altLang="en-US" dirty="0"/>
              <a:t> </a:t>
            </a:r>
            <a:r>
              <a:rPr lang="pt-BR" altLang="en-US" sz="2500" dirty="0"/>
              <a:t>estabelecimentos cadastrados</a:t>
            </a:r>
            <a:endParaRPr lang="pt-BR" altLang="en-US" sz="2500" dirty="0"/>
          </a:p>
        </p:txBody>
      </p:sp>
      <p:pic>
        <p:nvPicPr>
          <p:cNvPr id="6" name="Imagem 5" descr="17410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789045"/>
            <a:ext cx="583565" cy="583565"/>
          </a:xfrm>
          <a:prstGeom prst="rect">
            <a:avLst/>
          </a:prstGeom>
        </p:spPr>
      </p:pic>
      <p:pic>
        <p:nvPicPr>
          <p:cNvPr id="8" name="Imagem 7" descr="753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88560" y="3213100"/>
            <a:ext cx="527685" cy="527685"/>
          </a:xfrm>
          <a:prstGeom prst="rect">
            <a:avLst/>
          </a:prstGeom>
        </p:spPr>
      </p:pic>
      <p:sp>
        <p:nvSpPr>
          <p:cNvPr id="10" name="Espaço Reservado para Conteúdo 1"/>
          <p:cNvSpPr>
            <a:spLocks noGrp="1"/>
          </p:cNvSpPr>
          <p:nvPr/>
        </p:nvSpPr>
        <p:spPr>
          <a:xfrm>
            <a:off x="1395730" y="3808095"/>
            <a:ext cx="4720590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895</a:t>
            </a:r>
            <a:r>
              <a:rPr lang="pt-BR" altLang="en-US" dirty="0"/>
              <a:t> </a:t>
            </a:r>
            <a:r>
              <a:rPr lang="pt-BR" altLang="en-US" sz="2500" dirty="0"/>
              <a:t>inspeções realizadas</a:t>
            </a:r>
            <a:endParaRPr lang="pt-BR" altLang="en-US" sz="2500" dirty="0"/>
          </a:p>
        </p:txBody>
      </p:sp>
      <p:sp>
        <p:nvSpPr>
          <p:cNvPr id="11" name="Espaço Reservado para Conteúdo 1"/>
          <p:cNvSpPr>
            <a:spLocks noGrp="1"/>
          </p:cNvSpPr>
          <p:nvPr/>
        </p:nvSpPr>
        <p:spPr>
          <a:xfrm>
            <a:off x="5706745" y="4509135"/>
            <a:ext cx="4720590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253</a:t>
            </a:r>
            <a:r>
              <a:rPr lang="pt-BR" altLang="en-US" dirty="0"/>
              <a:t> </a:t>
            </a:r>
            <a:r>
              <a:rPr lang="pt-BR" altLang="en-US" sz="2500" dirty="0"/>
              <a:t>denúncias atendidas</a:t>
            </a:r>
            <a:endParaRPr lang="pt-BR" altLang="en-US" sz="2500" dirty="0"/>
          </a:p>
        </p:txBody>
      </p:sp>
      <p:pic>
        <p:nvPicPr>
          <p:cNvPr id="12" name="Imagem 11" descr="icon-9214_403024180438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960" y="4339590"/>
            <a:ext cx="730885" cy="730885"/>
          </a:xfrm>
          <a:prstGeom prst="rect">
            <a:avLst/>
          </a:prstGeom>
        </p:spPr>
      </p:pic>
      <p:pic>
        <p:nvPicPr>
          <p:cNvPr id="14" name="Imagem 13" descr="61472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85" y="5098415"/>
            <a:ext cx="572770" cy="572770"/>
          </a:xfrm>
          <a:prstGeom prst="rect">
            <a:avLst/>
          </a:prstGeom>
        </p:spPr>
      </p:pic>
      <p:sp>
        <p:nvSpPr>
          <p:cNvPr id="16" name="Espaço Reservado para Conteúdo 1"/>
          <p:cNvSpPr>
            <a:spLocks noGrp="1"/>
          </p:cNvSpPr>
          <p:nvPr/>
        </p:nvSpPr>
        <p:spPr>
          <a:xfrm>
            <a:off x="1395730" y="5133975"/>
            <a:ext cx="4720590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96</a:t>
            </a:r>
            <a:r>
              <a:rPr lang="pt-BR" altLang="en-US" dirty="0"/>
              <a:t> </a:t>
            </a:r>
            <a:r>
              <a:rPr lang="pt-BR" altLang="en-US" sz="2500" dirty="0"/>
              <a:t>intimações lavradas</a:t>
            </a:r>
            <a:endParaRPr lang="pt-BR" altLang="en-US" sz="2500" dirty="0"/>
          </a:p>
        </p:txBody>
      </p:sp>
      <p:pic>
        <p:nvPicPr>
          <p:cNvPr id="17" name="Imagem 16" descr="16420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205" y="5805805"/>
            <a:ext cx="706755" cy="706755"/>
          </a:xfrm>
          <a:prstGeom prst="rect">
            <a:avLst/>
          </a:prstGeom>
        </p:spPr>
      </p:pic>
      <p:sp>
        <p:nvSpPr>
          <p:cNvPr id="18" name="Espaço Reservado para Conteúdo 1"/>
          <p:cNvSpPr>
            <a:spLocks noGrp="1"/>
          </p:cNvSpPr>
          <p:nvPr/>
        </p:nvSpPr>
        <p:spPr>
          <a:xfrm>
            <a:off x="5662295" y="5897245"/>
            <a:ext cx="6306820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</a:t>
            </a:r>
            <a:r>
              <a:rPr lang="pt-BR" altLang="en-US" dirty="0"/>
              <a:t> </a:t>
            </a:r>
            <a:r>
              <a:rPr lang="pt-BR" altLang="en-US" sz="2500" dirty="0"/>
              <a:t>processos administrativos instaurados</a:t>
            </a:r>
            <a:endParaRPr lang="pt-BR" altLang="en-US" sz="2500" dirty="0"/>
          </a:p>
        </p:txBody>
      </p:sp>
      <p:sp>
        <p:nvSpPr>
          <p:cNvPr id="20" name="Título 8"/>
          <p:cNvSpPr>
            <a:spLocks noGrp="1"/>
          </p:cNvSpPr>
          <p:nvPr/>
        </p:nvSpPr>
        <p:spPr>
          <a:xfrm>
            <a:off x="3502025" y="1268730"/>
            <a:ext cx="3145155" cy="5829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pt-BR" altLang="en-US" sz="25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AÇÕES DE ROTINA</a:t>
            </a:r>
            <a:endParaRPr lang="pt-BR" altLang="en-US" sz="250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sym typeface="+mn-ea"/>
            </a:endParaRPr>
          </a:p>
        </p:txBody>
      </p:sp>
      <p:pic>
        <p:nvPicPr>
          <p:cNvPr id="21" name="Imagem 20" descr="icon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8060" y="2068195"/>
            <a:ext cx="908685" cy="611505"/>
          </a:xfrm>
          <a:prstGeom prst="rect">
            <a:avLst/>
          </a:prstGeom>
        </p:spPr>
      </p:pic>
      <p:sp>
        <p:nvSpPr>
          <p:cNvPr id="22" name="Espaço Reservado para Conteúdo 1"/>
          <p:cNvSpPr>
            <a:spLocks noGrp="1"/>
          </p:cNvSpPr>
          <p:nvPr/>
        </p:nvSpPr>
        <p:spPr>
          <a:xfrm>
            <a:off x="5590540" y="2112010"/>
            <a:ext cx="5620385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867</a:t>
            </a:r>
            <a:r>
              <a:rPr lang="pt-BR" altLang="en-US" dirty="0"/>
              <a:t> </a:t>
            </a:r>
            <a:r>
              <a:rPr lang="pt-BR" altLang="en-US" sz="2500" dirty="0"/>
              <a:t>Alvarás/Certidões emitidas</a:t>
            </a:r>
            <a:endParaRPr lang="pt-BR" altLang="en-US" sz="2500" dirty="0"/>
          </a:p>
          <a:p>
            <a:pPr marL="0" indent="0">
              <a:buNone/>
            </a:pPr>
            <a:endParaRPr lang="pt-BR" alt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8216" y="190500"/>
            <a:ext cx="10969943" cy="582613"/>
          </a:xfrm>
        </p:spPr>
        <p:txBody>
          <a:bodyPr/>
          <a:p>
            <a:r>
              <a:rPr lang="pt-BR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RECEITAS </a:t>
            </a:r>
            <a:br>
              <a:rPr lang="pt-BR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COMPARATIVO APLICAÇÕES EM ASPS </a:t>
            </a:r>
            <a:endParaRPr lang="pt-BR" altLang="en-US" sz="1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/>
          <p:nvPr>
            <p:ph sz="half" idx="1"/>
          </p:nvPr>
        </p:nvGraphicFramePr>
        <p:xfrm>
          <a:off x="609600" y="1353820"/>
          <a:ext cx="10186670" cy="476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785"/>
                <a:gridCol w="3587115"/>
                <a:gridCol w="2534920"/>
                <a:gridCol w="1974850"/>
              </a:tblGrid>
              <a:tr h="680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>
                          <a:solidFill>
                            <a:schemeClr val="bg1"/>
                          </a:solidFill>
                        </a:rPr>
                        <a:t>EXERCICIO DO EMPENHO</a:t>
                      </a:r>
                      <a:endParaRPr lang="pt-BR" alt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>
                          <a:solidFill>
                            <a:schemeClr val="bg1"/>
                          </a:solidFill>
                        </a:rPr>
                        <a:t>VALOR MINIMO PARA APLICAÇÃO</a:t>
                      </a:r>
                      <a:endParaRPr lang="pt-BR" alt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>
                          <a:solidFill>
                            <a:schemeClr val="bg1"/>
                          </a:solidFill>
                        </a:rPr>
                        <a:t>VALOR APLICADO EM ASPS NO EXERCICIO</a:t>
                      </a:r>
                      <a:endParaRPr lang="pt-BR" alt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>
                          <a:solidFill>
                            <a:schemeClr val="bg1"/>
                          </a:solidFill>
                          <a:sym typeface="+mn-ea"/>
                        </a:rPr>
                        <a:t>VALOR APLICADO ALÉM DO LIMITE</a:t>
                      </a:r>
                      <a:endParaRPr lang="pt-BR" alt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4260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Empenhos de 2021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R$ 38.270.597,27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R$ 55.001.331,04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R$ 16.730.733,77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48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Empenhos de 2020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R$ 31.723.212,98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R$ 50.357.949,98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R$ 18.634.737,00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86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Empenhos de 2019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R$ 25.584.714,70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R$ 39.719.087,06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R$ 14.134.372,36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Empenhos de 2018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R$ 21.443.236,05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R$ 28.843.569,31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R$ 7.400.333,26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54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Empenhos de 2017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R$ 19.830.642,30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R$ 26.585.554,74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R$ 6.754.912,44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48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Empenhos de 2016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R$ 18.075.368,72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R$ 25.732.856,88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R$ 7.657.488,16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54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Empenhos de 2015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R$ 15.418.283,11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R$ 25.490.223,79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R$ 10.071.940,68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92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Empenhos de 2014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R$ 15.937.542,04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R$ 20.650.700,00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R$ 4.713.157,96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86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Empenhos de 2013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R$ 13.393.711,42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R$ 16.977.397,67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cs typeface="+mn-lt"/>
                        </a:rPr>
                        <a:t>R$ 3.583.686,25 </a:t>
                      </a:r>
                      <a:endParaRPr lang="en-US" sz="12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vert="horz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p>
                      <a:pPr>
                        <a:buNone/>
                      </a:pPr>
                      <a:endParaRPr lang="pt-B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endParaRPr lang="pt-B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9" name="Espaço Reservado para Conteúdo 18" descr="su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20675" y="161925"/>
            <a:ext cx="647700" cy="5060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 smtClean="0"/>
              <a:t>Diretoria de Vigilância Sanitária</a:t>
            </a:r>
            <a:endParaRPr lang="pt-BR" altLang="en-US" dirty="0" smtClean="0"/>
          </a:p>
        </p:txBody>
      </p:sp>
      <p:pic>
        <p:nvPicPr>
          <p:cNvPr id="3" name="Espaço Reservado para Conteúdo 2" descr="IMG_8819-1024x76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2945765"/>
            <a:ext cx="2618740" cy="1964690"/>
          </a:xfrm>
          <a:prstGeom prst="rect">
            <a:avLst/>
          </a:prstGeom>
        </p:spPr>
      </p:pic>
      <p:sp>
        <p:nvSpPr>
          <p:cNvPr id="20" name="Título 8"/>
          <p:cNvSpPr>
            <a:spLocks noGrp="1"/>
          </p:cNvSpPr>
          <p:nvPr/>
        </p:nvSpPr>
        <p:spPr>
          <a:xfrm>
            <a:off x="3502660" y="1485265"/>
            <a:ext cx="7600950" cy="5829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pt-BR" altLang="en-US" sz="25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PROGRAMA DE CONTROLE DO </a:t>
            </a:r>
            <a:r>
              <a:rPr lang="pt-BR" altLang="en-US" sz="2500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Achatina fulica</a:t>
            </a:r>
            <a:endParaRPr lang="pt-BR" altLang="en-US" sz="2500" i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sym typeface="+mn-ea"/>
            </a:endParaRPr>
          </a:p>
        </p:txBody>
      </p:sp>
      <p:pic>
        <p:nvPicPr>
          <p:cNvPr id="6" name="Espaço Reservado para Conteúdo 5" descr="caramujo-01-300x22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4893310"/>
            <a:ext cx="2618740" cy="1964690"/>
          </a:xfrm>
          <a:prstGeom prst="rect">
            <a:avLst/>
          </a:prstGeom>
        </p:spPr>
      </p:pic>
      <p:pic>
        <p:nvPicPr>
          <p:cNvPr id="7" name="Imagem 6" descr="caramujo-03-300x2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1710"/>
            <a:ext cx="2618740" cy="1964055"/>
          </a:xfrm>
          <a:prstGeom prst="rect">
            <a:avLst/>
          </a:prstGeom>
        </p:spPr>
      </p:pic>
      <p:sp>
        <p:nvSpPr>
          <p:cNvPr id="13" name="Espaço Reservado para Conteúdo 1"/>
          <p:cNvSpPr>
            <a:spLocks noGrp="1"/>
          </p:cNvSpPr>
          <p:nvPr/>
        </p:nvSpPr>
        <p:spPr>
          <a:xfrm>
            <a:off x="3502025" y="2204720"/>
            <a:ext cx="8027670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39</a:t>
            </a:r>
            <a:r>
              <a:rPr lang="pt-BR" altLang="en-US" dirty="0"/>
              <a:t> atendimentos registrados</a:t>
            </a:r>
            <a:endParaRPr lang="pt-BR" alt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18</a:t>
            </a:r>
            <a:r>
              <a:rPr lang="pt-BR" altLang="en-US" dirty="0">
                <a:sym typeface="+mn-ea"/>
              </a:rPr>
              <a:t> áreas de infestação </a:t>
            </a:r>
            <a:endParaRPr lang="pt-BR" altLang="en-US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56</a:t>
            </a:r>
            <a:r>
              <a:rPr lang="pt-BR" altLang="en-US" dirty="0">
                <a:sym typeface="+mn-ea"/>
              </a:rPr>
              <a:t> imóveis com presença</a:t>
            </a:r>
            <a:endParaRPr lang="pt-BR" altLang="en-US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68</a:t>
            </a:r>
            <a:r>
              <a:rPr lang="pt-BR" altLang="en-US" dirty="0">
                <a:sym typeface="+mn-ea"/>
              </a:rPr>
              <a:t> serviços prestados</a:t>
            </a:r>
            <a:endParaRPr lang="pt-BR" alt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R$ 24.480</a:t>
            </a:r>
            <a:r>
              <a:rPr lang="pt-BR" altLang="en-US" dirty="0">
                <a:sym typeface="+mn-ea"/>
              </a:rPr>
              <a:t> de recursos próprios investidos</a:t>
            </a:r>
            <a:endParaRPr lang="pt-BR" altLang="en-US" dirty="0"/>
          </a:p>
          <a:p>
            <a:pPr marL="0" indent="0">
              <a:lnSpc>
                <a:spcPct val="120000"/>
              </a:lnSpc>
              <a:buNone/>
            </a:pPr>
            <a:endParaRPr lang="pt-BR" alt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pt-BR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Trabalho selecionado para a 4ª Mostra Catarinense “Brasil, aqui tem SUS!”</a:t>
            </a:r>
            <a:endParaRPr lang="pt-BR" alt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altLang="en-US" sz="2500" dirty="0"/>
          </a:p>
          <a:p>
            <a:pPr marL="0" indent="0">
              <a:buNone/>
            </a:pPr>
            <a:endParaRPr lang="pt-BR" altLang="en-US" sz="2500" dirty="0"/>
          </a:p>
          <a:p>
            <a:pPr marL="0" indent="0">
              <a:buNone/>
            </a:pPr>
            <a:endParaRPr lang="pt-BR" altLang="en-US" sz="2500" dirty="0"/>
          </a:p>
        </p:txBody>
      </p:sp>
      <p:pic>
        <p:nvPicPr>
          <p:cNvPr id="10" name="Imagem 9" descr="31762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680" y="5733415"/>
            <a:ext cx="802640" cy="802640"/>
          </a:xfrm>
          <a:prstGeom prst="rect">
            <a:avLst/>
          </a:prstGeom>
        </p:spPr>
      </p:pic>
      <p:pic>
        <p:nvPicPr>
          <p:cNvPr id="11" name="Imagem 10" descr="ponto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790" y="2068195"/>
            <a:ext cx="2136140" cy="28803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 smtClean="0"/>
              <a:t>Diretoria de Vigilância Sanitária</a:t>
            </a:r>
            <a:endParaRPr lang="pt-BR" altLang="en-US" dirty="0" smtClean="0"/>
          </a:p>
        </p:txBody>
      </p:sp>
      <p:sp>
        <p:nvSpPr>
          <p:cNvPr id="20" name="Título 8"/>
          <p:cNvSpPr>
            <a:spLocks noGrp="1"/>
          </p:cNvSpPr>
          <p:nvPr/>
        </p:nvSpPr>
        <p:spPr>
          <a:xfrm>
            <a:off x="3502660" y="1485265"/>
            <a:ext cx="7600950" cy="5829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pt-BR" altLang="en-US" sz="25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PROGRAMA DE CONTROLE DE SIMULÍDEOS</a:t>
            </a:r>
            <a:endParaRPr lang="pt-BR" altLang="en-US" sz="2500" i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sym typeface="+mn-ea"/>
            </a:endParaRPr>
          </a:p>
        </p:txBody>
      </p:sp>
      <p:pic>
        <p:nvPicPr>
          <p:cNvPr id="2" name="Imagem 1" descr="borrachudo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57550"/>
            <a:ext cx="2878455" cy="1663065"/>
          </a:xfrm>
          <a:prstGeom prst="rect">
            <a:avLst/>
          </a:prstGeom>
        </p:spPr>
      </p:pic>
      <p:pic>
        <p:nvPicPr>
          <p:cNvPr id="10" name="Espaço Reservado para Conteúdo 9" descr="borrachudo1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4445" y="981075"/>
            <a:ext cx="2882900" cy="2302510"/>
          </a:xfrm>
          <a:prstGeom prst="rect">
            <a:avLst/>
          </a:prstGeom>
        </p:spPr>
      </p:pic>
      <p:pic>
        <p:nvPicPr>
          <p:cNvPr id="12" name="Espaço Reservado para Conteúdo 11" descr="borrachudo2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4920615"/>
            <a:ext cx="2877820" cy="1962150"/>
          </a:xfrm>
          <a:prstGeom prst="rect">
            <a:avLst/>
          </a:prstGeom>
        </p:spPr>
      </p:pic>
      <p:sp>
        <p:nvSpPr>
          <p:cNvPr id="13" name="Espaço Reservado para Conteúdo 1"/>
          <p:cNvSpPr>
            <a:spLocks noGrp="1"/>
          </p:cNvSpPr>
          <p:nvPr/>
        </p:nvSpPr>
        <p:spPr>
          <a:xfrm>
            <a:off x="3502660" y="2493010"/>
            <a:ext cx="8027670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r>
              <a:rPr lang="pt-BR" altLang="en-US" dirty="0"/>
              <a:t> ciclos de aplicação de </a:t>
            </a:r>
            <a:r>
              <a:rPr lang="pt-BR" altLang="en-US" i="1" dirty="0"/>
              <a:t>bti </a:t>
            </a:r>
            <a:r>
              <a:rPr lang="pt-BR" altLang="en-US" dirty="0"/>
              <a:t>(quinzenais)</a:t>
            </a:r>
            <a:endParaRPr lang="pt-BR" altLang="en-US" dirty="0"/>
          </a:p>
          <a:p>
            <a:pPr marL="0" indent="0">
              <a:buNone/>
            </a:pPr>
            <a:endParaRPr lang="pt-BR" altLang="en-US" dirty="0"/>
          </a:p>
          <a:p>
            <a:pPr marL="0" indent="0"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4</a:t>
            </a:r>
            <a:r>
              <a:rPr lang="pt-BR" altLang="en-US" dirty="0">
                <a:sym typeface="+mn-ea"/>
              </a:rPr>
              <a:t> bacias atendidas - Sertão do Trombudo, Alto Areal, São Paulinho e Ilhota</a:t>
            </a:r>
            <a:endParaRPr lang="pt-BR" altLang="en-US" dirty="0">
              <a:sym typeface="+mn-ea"/>
            </a:endParaRPr>
          </a:p>
          <a:p>
            <a:pPr marL="0" indent="0">
              <a:buNone/>
            </a:pPr>
            <a:endParaRPr lang="pt-BR" altLang="en-US" dirty="0"/>
          </a:p>
          <a:p>
            <a:pPr marL="0" indent="0"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R$ 50.880</a:t>
            </a:r>
            <a:r>
              <a:rPr lang="pt-BR" altLang="en-US" dirty="0">
                <a:sym typeface="+mn-ea"/>
              </a:rPr>
              <a:t> de recursos próprios investidos</a:t>
            </a:r>
            <a:endParaRPr lang="pt-BR" altLang="en-US" dirty="0"/>
          </a:p>
          <a:p>
            <a:pPr marL="0" indent="0">
              <a:buNone/>
            </a:pPr>
            <a:endParaRPr lang="pt-BR" altLang="en-US" dirty="0"/>
          </a:p>
          <a:p>
            <a:pPr marL="0" indent="0">
              <a:buNone/>
            </a:pPr>
            <a:endParaRPr lang="pt-BR" altLang="en-US" sz="2500" dirty="0"/>
          </a:p>
          <a:p>
            <a:pPr marL="0" indent="0">
              <a:buNone/>
            </a:pPr>
            <a:endParaRPr lang="pt-BR" altLang="en-US" sz="2500" dirty="0"/>
          </a:p>
          <a:p>
            <a:pPr marL="0" indent="0">
              <a:buNone/>
            </a:pPr>
            <a:endParaRPr lang="pt-BR" altLang="en-US" sz="25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 smtClean="0"/>
              <a:t>Diretoria de Vigilância Sanitária</a:t>
            </a:r>
            <a:endParaRPr lang="pt-BR" altLang="en-US" dirty="0" smtClean="0"/>
          </a:p>
        </p:txBody>
      </p:sp>
      <p:sp>
        <p:nvSpPr>
          <p:cNvPr id="20" name="Título 8"/>
          <p:cNvSpPr>
            <a:spLocks noGrp="1"/>
          </p:cNvSpPr>
          <p:nvPr/>
        </p:nvSpPr>
        <p:spPr>
          <a:xfrm>
            <a:off x="3502660" y="1485265"/>
            <a:ext cx="7600950" cy="5829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pt-BR" altLang="en-US" sz="25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PROGRAMA DE VIGILÂNCIA DA QUALIDADE DA ÁGUA PARA CONSUMO HUMANO - VIGIÁGUA</a:t>
            </a:r>
            <a:endParaRPr lang="pt-BR" altLang="en-US" sz="2500" i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sym typeface="+mn-ea"/>
            </a:endParaRPr>
          </a:p>
        </p:txBody>
      </p:sp>
      <p:sp>
        <p:nvSpPr>
          <p:cNvPr id="13" name="Espaço Reservado para Conteúdo 1"/>
          <p:cNvSpPr>
            <a:spLocks noGrp="1"/>
          </p:cNvSpPr>
          <p:nvPr/>
        </p:nvSpPr>
        <p:spPr>
          <a:xfrm>
            <a:off x="3502025" y="2204720"/>
            <a:ext cx="8027670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72</a:t>
            </a:r>
            <a:r>
              <a:rPr lang="pt-BR" altLang="en-US" dirty="0"/>
              <a:t> amostras de água coletadas para análise</a:t>
            </a:r>
            <a:endParaRPr lang="pt-BR" altLang="en-US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96%</a:t>
            </a:r>
            <a:r>
              <a:rPr lang="pt-BR" altLang="en-US" dirty="0">
                <a:sym typeface="+mn-ea"/>
              </a:rPr>
              <a:t> das amostras com resultado satisfatório </a:t>
            </a:r>
            <a:endParaRPr lang="pt-BR" altLang="en-US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altLang="en-US" dirty="0">
                <a:sym typeface="+mn-ea"/>
              </a:rPr>
              <a:t>aquisição de clorímetro/pHmetro + reagentes</a:t>
            </a:r>
            <a:endParaRPr lang="pt-BR" altLang="en-US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lang="pt-BR" altLang="en-US" sz="2500" dirty="0">
              <a:sym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lang="pt-BR" altLang="en-US" sz="2500" dirty="0"/>
          </a:p>
          <a:p>
            <a:pPr marL="0" indent="0">
              <a:buNone/>
            </a:pPr>
            <a:endParaRPr lang="pt-BR" altLang="en-US" sz="2500" dirty="0"/>
          </a:p>
          <a:p>
            <a:pPr marL="0" indent="0">
              <a:buNone/>
            </a:pPr>
            <a:endParaRPr lang="pt-BR" altLang="en-US" sz="2500" dirty="0"/>
          </a:p>
        </p:txBody>
      </p:sp>
      <p:pic>
        <p:nvPicPr>
          <p:cNvPr id="23" name="Espaço Reservado para Conteúdo 22" descr="COPO-C_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7565" y="2276475"/>
            <a:ext cx="2209165" cy="28016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 smtClean="0"/>
              <a:t>Diretoria de Vigilância Sanitária</a:t>
            </a:r>
            <a:endParaRPr lang="pt-BR" altLang="en-US" dirty="0" smtClean="0"/>
          </a:p>
        </p:txBody>
      </p:sp>
      <p:sp>
        <p:nvSpPr>
          <p:cNvPr id="20" name="Título 8"/>
          <p:cNvSpPr>
            <a:spLocks noGrp="1"/>
          </p:cNvSpPr>
          <p:nvPr/>
        </p:nvSpPr>
        <p:spPr>
          <a:xfrm>
            <a:off x="3502660" y="1485265"/>
            <a:ext cx="8464550" cy="5829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pt-BR" altLang="en-US" sz="25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PROGRAMA DE MONITORAMENTO DA QUALIDADE SANITÁRIA DE ALIMENTOS - PEMQSA</a:t>
            </a:r>
            <a:endParaRPr lang="pt-BR" altLang="en-US" sz="2500" i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sym typeface="+mn-ea"/>
            </a:endParaRPr>
          </a:p>
        </p:txBody>
      </p:sp>
      <p:sp>
        <p:nvSpPr>
          <p:cNvPr id="13" name="Espaço Reservado para Conteúdo 1"/>
          <p:cNvSpPr>
            <a:spLocks noGrp="1"/>
          </p:cNvSpPr>
          <p:nvPr/>
        </p:nvSpPr>
        <p:spPr>
          <a:xfrm>
            <a:off x="3502025" y="2204720"/>
            <a:ext cx="8027670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18</a:t>
            </a:r>
            <a:r>
              <a:rPr lang="pt-BR" altLang="en-US" dirty="0"/>
              <a:t> Amostras de álimentos coletados para análise </a:t>
            </a:r>
            <a:endParaRPr lang="pt-BR" alt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pt-BR" altLang="en-US" sz="1800" dirty="0"/>
              <a:t>sushi | polpa de frutas | água de coco | água mineral | caldo de cana </a:t>
            </a:r>
            <a:endParaRPr lang="pt-BR" alt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pt-BR" altLang="en-US" sz="1800" dirty="0"/>
              <a:t>queijo coalho | saladas | sorvete | gelo | biscoito | ovos | leite | chocolate</a:t>
            </a:r>
            <a:endParaRPr lang="pt-BR" alt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pt-BR" altLang="en-US" sz="1500" dirty="0"/>
              <a:t>		</a:t>
            </a:r>
            <a:endParaRPr lang="pt-BR" altLang="en-US" sz="1500" dirty="0"/>
          </a:p>
          <a:p>
            <a:pPr marL="0" indent="0">
              <a:lnSpc>
                <a:spcPct val="120000"/>
              </a:lnSpc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78%</a:t>
            </a:r>
            <a:r>
              <a:rPr lang="pt-BR" altLang="en-US" dirty="0">
                <a:sym typeface="+mn-ea"/>
              </a:rPr>
              <a:t> das amostras com resultado satisfatório </a:t>
            </a:r>
            <a:endParaRPr lang="pt-BR" altLang="en-US" dirty="0"/>
          </a:p>
          <a:p>
            <a:pPr marL="0" indent="0">
              <a:lnSpc>
                <a:spcPct val="120000"/>
              </a:lnSpc>
              <a:buNone/>
            </a:pPr>
            <a:endParaRPr lang="pt-BR" altLang="en-US" sz="2500" dirty="0"/>
          </a:p>
          <a:p>
            <a:pPr marL="0" indent="0">
              <a:buNone/>
            </a:pPr>
            <a:endParaRPr lang="pt-BR" altLang="en-US" sz="2500" dirty="0"/>
          </a:p>
          <a:p>
            <a:pPr marL="0" indent="0">
              <a:buNone/>
            </a:pPr>
            <a:endParaRPr lang="pt-BR" altLang="en-US" sz="2500" dirty="0"/>
          </a:p>
        </p:txBody>
      </p:sp>
      <p:pic>
        <p:nvPicPr>
          <p:cNvPr id="5" name="Espaço Reservado para Conteúdo 4" descr="os-alimentos-fornecem-nutrientes-necessarios-para-corpo-57065f8e5c26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7520" y="2493010"/>
            <a:ext cx="2804795" cy="280479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 smtClean="0"/>
              <a:t>Diretoria de Vigilância Sanitária</a:t>
            </a:r>
            <a:endParaRPr lang="pt-BR" altLang="en-US" dirty="0" smtClean="0"/>
          </a:p>
        </p:txBody>
      </p:sp>
      <p:sp>
        <p:nvSpPr>
          <p:cNvPr id="20" name="Título 8"/>
          <p:cNvSpPr>
            <a:spLocks noGrp="1"/>
          </p:cNvSpPr>
          <p:nvPr/>
        </p:nvSpPr>
        <p:spPr>
          <a:xfrm>
            <a:off x="3502660" y="1485265"/>
            <a:ext cx="8464550" cy="5829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pt-BR" altLang="en-US" sz="25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PROGRAMA DE SAÚDE DO TRABALHADOR</a:t>
            </a:r>
            <a:endParaRPr lang="pt-BR" altLang="en-US" sz="2500" i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sym typeface="+mn-ea"/>
            </a:endParaRPr>
          </a:p>
        </p:txBody>
      </p:sp>
      <p:sp>
        <p:nvSpPr>
          <p:cNvPr id="13" name="Espaço Reservado para Conteúdo 1"/>
          <p:cNvSpPr>
            <a:spLocks noGrp="1"/>
          </p:cNvSpPr>
          <p:nvPr/>
        </p:nvSpPr>
        <p:spPr>
          <a:xfrm>
            <a:off x="3502025" y="2204720"/>
            <a:ext cx="8027670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68</a:t>
            </a:r>
            <a:r>
              <a:rPr lang="pt-BR" altLang="en-US" dirty="0"/>
              <a:t> Inspeções realizadas</a:t>
            </a:r>
            <a:endParaRPr lang="pt-BR" alt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pt-BR" altLang="en-US" sz="1500" dirty="0"/>
              <a:t>normas COVID-19 | obras | pequenas indústrias - marcenaria, metalurgia, marmoraria		</a:t>
            </a:r>
            <a:endParaRPr lang="pt-BR" altLang="en-US" sz="1500" dirty="0"/>
          </a:p>
          <a:p>
            <a:pPr marL="0" indent="0">
              <a:lnSpc>
                <a:spcPct val="120000"/>
              </a:lnSpc>
              <a:buNone/>
            </a:pPr>
            <a:r>
              <a:rPr lang="pt-BR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12</a:t>
            </a:r>
            <a:r>
              <a:rPr lang="pt-BR" altLang="en-US" dirty="0">
                <a:sym typeface="+mn-ea"/>
              </a:rPr>
              <a:t> Demandas do Ministério Público do Trabalho - MPT/SC atendidas</a:t>
            </a:r>
            <a:endParaRPr lang="pt-BR" altLang="en-US" dirty="0"/>
          </a:p>
          <a:p>
            <a:pPr marL="0" indent="0">
              <a:lnSpc>
                <a:spcPct val="120000"/>
              </a:lnSpc>
              <a:buNone/>
            </a:pPr>
            <a:endParaRPr lang="pt-BR" altLang="en-US" sz="2500" dirty="0"/>
          </a:p>
          <a:p>
            <a:pPr marL="0" indent="0">
              <a:buNone/>
            </a:pPr>
            <a:endParaRPr lang="pt-BR" altLang="en-US" sz="2500" dirty="0"/>
          </a:p>
          <a:p>
            <a:pPr marL="0" indent="0">
              <a:buNone/>
            </a:pPr>
            <a:endParaRPr lang="pt-BR" altLang="en-US" sz="2500" dirty="0"/>
          </a:p>
        </p:txBody>
      </p:sp>
      <p:pic>
        <p:nvPicPr>
          <p:cNvPr id="3" name="Espaço Reservado para Conteúdo 2" descr="27a9d46cdd93da82e14155497990073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3375" y="2420620"/>
            <a:ext cx="2936875" cy="29368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21804" y="333162"/>
            <a:ext cx="10957580" cy="296441"/>
          </a:xfrm>
        </p:spPr>
        <p:txBody>
          <a:bodyPr lIns="91440" tIns="45720" rIns="91440" bIns="45720" anchor="ctr"/>
          <a:lstStyle/>
          <a:p>
            <a:r>
              <a:rPr lang="pt-BR" altLang="en-US" dirty="0"/>
              <a:t>Atenção Primária em Saúde Itapema  - 2022</a:t>
            </a:r>
            <a:endParaRPr lang="pt-BR" altLang="en-US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8140" y="993775"/>
            <a:ext cx="11221720" cy="5516245"/>
          </a:xfrm>
        </p:spPr>
        <p:txBody>
          <a:bodyPr lIns="91440" tIns="45720" rIns="91440" bIns="45720" anchor="t"/>
          <a:lstStyle/>
          <a:p>
            <a:r>
              <a:rPr lang="pt-BR" altLang="en-US" dirty="0"/>
              <a:t>20 Equipes de Saúde da Família – Completas</a:t>
            </a:r>
            <a:endParaRPr lang="pt-BR" altLang="en-US" dirty="0"/>
          </a:p>
          <a:p>
            <a:endParaRPr lang="pt-BR" altLang="en-US" dirty="0"/>
          </a:p>
          <a:p>
            <a:r>
              <a:rPr lang="pt-BR" altLang="en-US" dirty="0"/>
              <a:t>Médicos, Enfermeiros, Técnicos de Enfermagem e ACS</a:t>
            </a:r>
            <a:endParaRPr lang="pt-BR" altLang="en-US" dirty="0"/>
          </a:p>
          <a:p>
            <a:endParaRPr lang="pt-BR" altLang="en-US" dirty="0"/>
          </a:p>
          <a:p>
            <a:r>
              <a:rPr lang="pt-BR" altLang="en-US" dirty="0"/>
              <a:t>13 equipes de Saúde Bucal</a:t>
            </a:r>
            <a:endParaRPr lang="pt-BR" altLang="en-US" dirty="0"/>
          </a:p>
          <a:p>
            <a:endParaRPr lang="pt-BR" altLang="en-US" dirty="0"/>
          </a:p>
          <a:p>
            <a:r>
              <a:rPr lang="pt-BR" altLang="en-US" dirty="0"/>
              <a:t>Horário estendido Ceres 2 – Até as 22h</a:t>
            </a:r>
            <a:endParaRPr lang="pt-BR" altLang="en-US" dirty="0"/>
          </a:p>
          <a:p>
            <a:pPr marL="0" indent="0">
              <a:buNone/>
            </a:pPr>
            <a:endParaRPr lang="pt-BR" altLang="en-US" dirty="0"/>
          </a:p>
          <a:p>
            <a:r>
              <a:rPr lang="pt-BR" altLang="en-US" dirty="0"/>
              <a:t>Melhor em Casa</a:t>
            </a:r>
            <a:endParaRPr lang="pt-BR" altLang="en-US" dirty="0"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pt-BR" altLang="en-US" dirty="0"/>
              <a:t>Ações Diferenciadas</a:t>
            </a:r>
            <a:endParaRPr lang="pt-BR" altLang="en-US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pt-BR" altLang="en-US" dirty="0"/>
              <a:t>Acesso Avançado</a:t>
            </a:r>
            <a:endParaRPr lang="pt-BR" altLang="en-US" dirty="0"/>
          </a:p>
          <a:p>
            <a:r>
              <a:rPr lang="pt-BR" altLang="en-US" dirty="0"/>
              <a:t>Protocolos de Enfermagem</a:t>
            </a:r>
            <a:endParaRPr lang="pt-BR" altLang="en-US" dirty="0"/>
          </a:p>
          <a:p>
            <a:r>
              <a:rPr lang="pt-BR" altLang="en-US" dirty="0"/>
              <a:t>Retomada dos Treinamentos e Capacitações</a:t>
            </a:r>
            <a:endParaRPr lang="pt-BR" altLang="en-US" dirty="0"/>
          </a:p>
          <a:p>
            <a:r>
              <a:rPr lang="pt-BR" altLang="en-US" dirty="0"/>
              <a:t>Prontuário Eletrônico - ESUS</a:t>
            </a:r>
            <a:endParaRPr lang="pt-BR" altLang="en-US" dirty="0"/>
          </a:p>
          <a:p>
            <a:r>
              <a:rPr lang="pt-BR" altLang="en-US" dirty="0"/>
              <a:t>Recepções terceirizadas</a:t>
            </a:r>
            <a:endParaRPr lang="pt-BR" altLang="en-US" dirty="0">
              <a:cs typeface="Arial" panose="020B0604020202020204"/>
            </a:endParaRPr>
          </a:p>
          <a:p>
            <a:r>
              <a:rPr lang="pt-BR" altLang="en-US" dirty="0"/>
              <a:t>Curativos Biológicos</a:t>
            </a:r>
            <a:endParaRPr lang="pt-BR" altLang="en-US" dirty="0"/>
          </a:p>
          <a:p>
            <a:r>
              <a:rPr lang="pt-BR" altLang="en-US" dirty="0"/>
              <a:t>Instrumentos compartilhados de Gestão</a:t>
            </a:r>
            <a:endParaRPr lang="pt-BR" altLang="en-US" dirty="0"/>
          </a:p>
          <a:p>
            <a:r>
              <a:rPr lang="pt-BR" altLang="en-US" dirty="0"/>
              <a:t>Reuniões mensais de Gestão da APS</a:t>
            </a:r>
            <a:endParaRPr lang="pt-BR" altLang="en-US" dirty="0"/>
          </a:p>
          <a:p>
            <a:endParaRPr lang="pt-BR" altLang="en-US" dirty="0"/>
          </a:p>
          <a:p>
            <a:endParaRPr lang="pt-BR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Eventos</a:t>
            </a:r>
            <a:endParaRPr lang="pt-BR" altLang="en-US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pt-BR" altLang="en-US" dirty="0"/>
              <a:t>Formação do Agente Comunitário de Saúde</a:t>
            </a:r>
            <a:endParaRPr lang="pt-BR" altLang="en-US" dirty="0"/>
          </a:p>
          <a:p>
            <a:r>
              <a:rPr lang="pt-BR" altLang="en-US" dirty="0"/>
              <a:t>Planifica SUS teve ampliação de equipes</a:t>
            </a:r>
            <a:endParaRPr lang="pt-BR" altLang="en-US" dirty="0">
              <a:cs typeface="Arial" panose="020B0604020202020204"/>
            </a:endParaRPr>
          </a:p>
          <a:p>
            <a:r>
              <a:rPr lang="pt-BR" altLang="en-US" dirty="0"/>
              <a:t>Programa Saúde na Escola</a:t>
            </a:r>
            <a:endParaRPr lang="pt-BR" altLang="en-US" dirty="0"/>
          </a:p>
          <a:p>
            <a:r>
              <a:rPr lang="pt-BR" altLang="en-US" dirty="0"/>
              <a:t>Educação em Saúde</a:t>
            </a:r>
            <a:endParaRPr lang="pt-BR" altLang="en-US" dirty="0"/>
          </a:p>
          <a:p>
            <a:r>
              <a:rPr lang="pt-BR" altLang="en-US" dirty="0"/>
              <a:t>Capacitação da Equipe Melhor em Casa</a:t>
            </a:r>
            <a:endParaRPr lang="pt-BR" altLang="en-US" dirty="0">
              <a:cs typeface="Arial" panose="020B0604020202020204"/>
            </a:endParaRPr>
          </a:p>
          <a:p>
            <a:r>
              <a:rPr lang="pt-BR" altLang="en-US" dirty="0">
                <a:cs typeface="Arial" panose="020B0604020202020204"/>
              </a:rPr>
              <a:t>Equipes de Estratégia Saúde da Família receberam treinamentos sobre o Previne</a:t>
            </a:r>
            <a:endParaRPr lang="pt-BR" altLang="en-US" dirty="0">
              <a:cs typeface="Arial" panose="020B0604020202020204"/>
            </a:endParaRPr>
          </a:p>
          <a:p>
            <a:endParaRPr lang="pt-BR" altLang="en-US" dirty="0"/>
          </a:p>
          <a:p>
            <a:endParaRPr lang="pt-BR" altLang="en-US" dirty="0"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7424420" y="1523365"/>
            <a:ext cx="4095115" cy="2133600"/>
          </a:xfrm>
        </p:spPr>
        <p:txBody>
          <a:bodyPr>
            <a:normAutofit lnSpcReduction="20000"/>
          </a:bodyPr>
          <a:p>
            <a:pPr marL="0" indent="0" algn="ctr">
              <a:lnSpc>
                <a:spcPct val="20000"/>
              </a:lnSpc>
              <a:buNone/>
            </a:pPr>
            <a:endParaRPr lang="pt-BR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20000"/>
              </a:lnSpc>
              <a:buNone/>
            </a:pPr>
            <a:endParaRPr lang="pt-BR" altLang="en-US" sz="1400" i="1"/>
          </a:p>
        </p:txBody>
      </p:sp>
      <p:pic>
        <p:nvPicPr>
          <p:cNvPr id="17" name="Imagem 0" descr="logo prefa horizontal .pn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3455" y="140335"/>
            <a:ext cx="2795905" cy="673100"/>
          </a:xfrm>
          <a:prstGeom prst="rect">
            <a:avLst/>
          </a:prstGeom>
        </p:spPr>
      </p:pic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2842260" y="889635"/>
            <a:ext cx="6047740" cy="1106170"/>
          </a:xfrm>
        </p:spPr>
        <p:txBody>
          <a:bodyPr/>
          <a:p>
            <a:pPr algn="ctr"/>
            <a:r>
              <a:rPr lang="pt-BR" altLang="en-US" sz="2600">
                <a:solidFill>
                  <a:srgbClr val="0C45C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SECRETARIA MUNICIPAL DE SAÚDE </a:t>
            </a:r>
            <a:endParaRPr lang="pt-BR" altLang="en-US" sz="2600">
              <a:solidFill>
                <a:srgbClr val="0C45C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Imagem 20" descr="controle_social_s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5" y="2124710"/>
            <a:ext cx="5313680" cy="3858895"/>
          </a:xfrm>
          <a:prstGeom prst="rect">
            <a:avLst/>
          </a:prstGeom>
        </p:spPr>
      </p:pic>
      <p:sp>
        <p:nvSpPr>
          <p:cNvPr id="22" name="Caixa de Texto 21"/>
          <p:cNvSpPr txBox="1"/>
          <p:nvPr/>
        </p:nvSpPr>
        <p:spPr>
          <a:xfrm>
            <a:off x="7291070" y="2602865"/>
            <a:ext cx="3701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b="1"/>
              <a:t>Daniel Cecilio Neves</a:t>
            </a:r>
            <a:endParaRPr lang="pt-BR" altLang="en-US" b="1"/>
          </a:p>
          <a:p>
            <a:pPr algn="ctr"/>
            <a:r>
              <a:rPr lang="pt-BR" altLang="en-US"/>
              <a:t>Secretario de Finanças </a:t>
            </a:r>
            <a:endParaRPr lang="pt-BR" altLang="en-US"/>
          </a:p>
        </p:txBody>
      </p:sp>
      <p:sp>
        <p:nvSpPr>
          <p:cNvPr id="23" name="Caixa de Texto 22"/>
          <p:cNvSpPr txBox="1"/>
          <p:nvPr/>
        </p:nvSpPr>
        <p:spPr>
          <a:xfrm>
            <a:off x="7280275" y="1762760"/>
            <a:ext cx="4142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b="1"/>
              <a:t>Alexandre Furtado K. dos Santos</a:t>
            </a:r>
            <a:endParaRPr lang="pt-BR" altLang="en-US" b="1"/>
          </a:p>
          <a:p>
            <a:pPr algn="ctr"/>
            <a:r>
              <a:rPr lang="pt-BR" altLang="en-US"/>
              <a:t>Secretario de Saúde </a:t>
            </a:r>
            <a:endParaRPr lang="pt-BR" altLang="en-US"/>
          </a:p>
        </p:txBody>
      </p:sp>
      <p:sp>
        <p:nvSpPr>
          <p:cNvPr id="24" name="Caixa de Texto 23"/>
          <p:cNvSpPr txBox="1"/>
          <p:nvPr/>
        </p:nvSpPr>
        <p:spPr>
          <a:xfrm>
            <a:off x="7100570" y="3491865"/>
            <a:ext cx="3961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b="1"/>
              <a:t>Manoel Batista </a:t>
            </a:r>
            <a:endParaRPr lang="pt-BR" altLang="en-US" b="1"/>
          </a:p>
          <a:p>
            <a:pPr algn="ctr"/>
            <a:r>
              <a:rPr lang="pt-BR" altLang="en-US"/>
              <a:t>Assessor Especial de Contabilidade</a:t>
            </a:r>
            <a:endParaRPr lang="pt-BR" altLang="en-US"/>
          </a:p>
        </p:txBody>
      </p:sp>
      <p:sp>
        <p:nvSpPr>
          <p:cNvPr id="3" name="Caixa de Texto 2"/>
          <p:cNvSpPr txBox="1"/>
          <p:nvPr/>
        </p:nvSpPr>
        <p:spPr>
          <a:xfrm>
            <a:off x="6273165" y="4650105"/>
            <a:ext cx="56769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b="1"/>
              <a:t>Elaboração: </a:t>
            </a:r>
            <a:endParaRPr lang="pt-BR" altLang="en-US" b="1"/>
          </a:p>
          <a:p>
            <a:pPr algn="ctr"/>
            <a:endParaRPr lang="pt-BR" altLang="en-US" b="1"/>
          </a:p>
          <a:p>
            <a:pPr algn="ctr"/>
            <a:r>
              <a:rPr lang="pt-BR" altLang="en-US"/>
              <a:t>Gilvania Silvestre Soares - Diretora Financeira </a:t>
            </a:r>
            <a:endParaRPr lang="pt-BR" altLang="en-US"/>
          </a:p>
          <a:p>
            <a:pPr algn="ctr"/>
            <a:endParaRPr lang="pt-BR" altLang="en-US"/>
          </a:p>
          <a:p>
            <a:pPr algn="ctr"/>
            <a:r>
              <a:rPr lang="pt-BR" altLang="en-US"/>
              <a:t> </a:t>
            </a:r>
            <a:endParaRPr lang="pt-BR" altLang="en-US"/>
          </a:p>
        </p:txBody>
      </p:sp>
      <p:sp>
        <p:nvSpPr>
          <p:cNvPr id="2" name="Caixa de Texto 1"/>
          <p:cNvSpPr txBox="1"/>
          <p:nvPr/>
        </p:nvSpPr>
        <p:spPr>
          <a:xfrm>
            <a:off x="4824095" y="324485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 </a:t>
            </a:r>
            <a:endParaRPr lang="en-US"/>
          </a:p>
        </p:txBody>
      </p:sp>
      <p:sp>
        <p:nvSpPr>
          <p:cNvPr id="4" name="Caixa de Texto 3"/>
          <p:cNvSpPr txBox="1"/>
          <p:nvPr/>
        </p:nvSpPr>
        <p:spPr>
          <a:xfrm>
            <a:off x="11173460" y="38658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pt-BR" altLang="en-US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Espaço Reservado para Conteúdo 4"/>
          <p:cNvGraphicFramePr/>
          <p:nvPr>
            <p:ph sz="half" idx="1"/>
          </p:nvPr>
        </p:nvGraphicFramePr>
        <p:xfrm>
          <a:off x="1621790" y="1356995"/>
          <a:ext cx="7986395" cy="528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360"/>
                <a:gridCol w="4090035"/>
              </a:tblGrid>
              <a:tr h="41338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800">
                          <a:solidFill>
                            <a:schemeClr val="bg1"/>
                          </a:solidFill>
                        </a:rPr>
                        <a:t>FONTE</a:t>
                      </a:r>
                      <a:endParaRPr lang="pt-BR" alt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800">
                          <a:solidFill>
                            <a:schemeClr val="bg1"/>
                          </a:solidFill>
                          <a:sym typeface="+mn-ea"/>
                        </a:rPr>
                        <a:t>RECEITA (R$)</a:t>
                      </a:r>
                      <a:endParaRPr lang="pt-BR" alt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51816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MUNICIPAL - ASPS LC 141/12 - 30%</a:t>
                      </a:r>
                      <a:r>
                        <a:rPr lang="pt-BR" altLang="en-US" sz="1400" b="0">
                          <a:solidFill>
                            <a:srgbClr val="FF0000"/>
                          </a:solidFill>
                        </a:rPr>
                        <a:t>* </a:t>
                      </a:r>
                      <a:endParaRPr lang="pt-BR" altLang="en-US" sz="1400" b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>
                          <a:effectLst/>
                          <a:sym typeface="+mn-ea"/>
                        </a:rPr>
                        <a:t>37.146.060,71</a:t>
                      </a:r>
                      <a:endParaRPr lang="pt-BR" altLang="en-US" sz="1400" b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FEDERAL - FNS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3.878.180,07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0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ESTADUAL - FEAS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406.093,43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IMPOSTOS 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223.457,79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387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TAXA - FISCALIZAÇÃO DA VIGILÂNCIA SANITÁRIA 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109.727,45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RENDIMENTOS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341.199,37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OUTRAS RECEITAS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54.483,21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974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1800" b="1">
                          <a:solidFill>
                            <a:schemeClr val="bg1"/>
                          </a:solidFill>
                          <a:sym typeface="+mn-ea"/>
                        </a:rPr>
                        <a:t>TOTAL</a:t>
                      </a:r>
                      <a:endParaRPr lang="pt-BR" altLang="en-US" sz="1800" b="1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 anchor="ctr" anchorCtr="0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pt-BR" altLang="en-US" sz="2400" b="1">
                          <a:solidFill>
                            <a:schemeClr val="bg1"/>
                          </a:solidFill>
                          <a:sym typeface="+mn-ea"/>
                        </a:rPr>
                        <a:t>42.159.202,03</a:t>
                      </a:r>
                      <a:endParaRPr lang="pt-BR" altLang="en-US" sz="2400" b="1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2" name="Caixa de Texto 11"/>
          <p:cNvSpPr txBox="1"/>
          <p:nvPr/>
        </p:nvSpPr>
        <p:spPr>
          <a:xfrm>
            <a:off x="4862830" y="6130925"/>
            <a:ext cx="6744335" cy="33718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r">
              <a:buNone/>
            </a:pPr>
            <a:r>
              <a:rPr lang="pt-BR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* R$ 123.805.908,51 - Total arrecadado pelo Município até Abril de  2022</a:t>
            </a:r>
            <a:endParaRPr lang="pt-BR" altLang="en-US" sz="1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1706245" y="-173990"/>
            <a:ext cx="10970260" cy="813435"/>
          </a:xfrm>
        </p:spPr>
        <p:txBody>
          <a:bodyPr>
            <a:normAutofit fontScale="90000"/>
          </a:bodyPr>
          <a:p>
            <a:pPr algn="l"/>
            <a:br>
              <a:rPr lang="pt-BR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RECEITAS </a:t>
            </a:r>
            <a:br>
              <a:rPr lang="pt-BR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altLang="en-US" sz="2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COMPOSIÇÃO ORCAMENTÁRIA DA SAÚDE</a:t>
            </a:r>
            <a:r>
              <a:rPr lang="pt-BR" altLang="en-US" sz="2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pt-BR" altLang="en-US" sz="24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Imagem 17" descr="FINANCIAMENTO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9820" y="212725"/>
            <a:ext cx="1515110" cy="1000760"/>
          </a:xfrm>
          <a:prstGeom prst="rect">
            <a:avLst/>
          </a:prstGeom>
        </p:spPr>
      </p:pic>
      <p:pic>
        <p:nvPicPr>
          <p:cNvPr id="20" name="Imagem 19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810250"/>
            <a:ext cx="1153795" cy="969010"/>
          </a:xfrm>
          <a:prstGeom prst="rect">
            <a:avLst/>
          </a:prstGeom>
        </p:spPr>
      </p:pic>
      <p:pic>
        <p:nvPicPr>
          <p:cNvPr id="10" name="Espaço Reservado para Conteúdo 1" descr="su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05" y="55880"/>
            <a:ext cx="777240" cy="728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0850" y="-2540"/>
            <a:ext cx="9601200" cy="858520"/>
          </a:xfrm>
        </p:spPr>
        <p:txBody>
          <a:bodyPr>
            <a:normAutofit fontScale="90000"/>
          </a:bodyPr>
          <a:p>
            <a:pPr algn="l"/>
            <a: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RECEITAS</a:t>
            </a:r>
            <a:b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altLang="en-US" sz="1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REPASSES FUNDO NACIONAL DE SAÚDE - RESUMO</a:t>
            </a:r>
            <a:endParaRPr lang="pt-BR" altLang="en-US" sz="1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Seta para baixo da legenda 12"/>
          <p:cNvSpPr/>
          <p:nvPr/>
        </p:nvSpPr>
        <p:spPr>
          <a:xfrm>
            <a:off x="352425" y="1663065"/>
            <a:ext cx="3052445" cy="1007745"/>
          </a:xfrm>
          <a:prstGeom prst="downArrowCallout">
            <a:avLst/>
          </a:prstGeom>
          <a:solidFill>
            <a:srgbClr val="1D41D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Valor arrecadado ATÉ ABRIL</a:t>
            </a:r>
            <a:endParaRPr lang="pt-BR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8" name="Fluxograma: Terminator 7"/>
          <p:cNvSpPr/>
          <p:nvPr/>
        </p:nvSpPr>
        <p:spPr>
          <a:xfrm>
            <a:off x="474345" y="2884170"/>
            <a:ext cx="2808605" cy="61341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R$ 123.805.908,51</a:t>
            </a:r>
            <a:endParaRPr kumimoji="0" lang="pt-BR" altLang="en-US" sz="1800" b="0" i="0" u="none" strike="noStrike" cap="none" normalizeH="0" baseline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765" y="86360"/>
            <a:ext cx="777240" cy="728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eta para baixo da legenda 3"/>
          <p:cNvSpPr/>
          <p:nvPr/>
        </p:nvSpPr>
        <p:spPr>
          <a:xfrm>
            <a:off x="4880610" y="1663065"/>
            <a:ext cx="3093085" cy="1007745"/>
          </a:xfrm>
          <a:prstGeom prst="downArrowCallout">
            <a:avLst/>
          </a:prstGeom>
          <a:solidFill>
            <a:srgbClr val="1D41D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30% = Percentual Aplicado  </a:t>
            </a:r>
            <a:endParaRPr lang="pt-BR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1" name="Fluxograma: Terminator 10"/>
          <p:cNvSpPr/>
          <p:nvPr/>
        </p:nvSpPr>
        <p:spPr>
          <a:xfrm>
            <a:off x="4930140" y="2884170"/>
            <a:ext cx="2808605" cy="61341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R$ 37.146.060,71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Seta para baixo da legenda 11"/>
          <p:cNvSpPr/>
          <p:nvPr/>
        </p:nvSpPr>
        <p:spPr>
          <a:xfrm>
            <a:off x="8791575" y="1663065"/>
            <a:ext cx="3093085" cy="1007745"/>
          </a:xfrm>
          <a:prstGeom prst="downArrowCallout">
            <a:avLst/>
          </a:prstGeom>
          <a:solidFill>
            <a:srgbClr val="1D41D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15% = Limite mínimo constitucionalAplicado  </a:t>
            </a:r>
            <a:endParaRPr lang="pt-BR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4" name="Fluxograma: Terminator 13"/>
          <p:cNvSpPr/>
          <p:nvPr/>
        </p:nvSpPr>
        <p:spPr>
          <a:xfrm>
            <a:off x="8860790" y="2878455"/>
            <a:ext cx="2808605" cy="61341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R$ 18.570.886,27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7" name="Seta para baixo da legenda 16"/>
          <p:cNvSpPr/>
          <p:nvPr/>
        </p:nvSpPr>
        <p:spPr>
          <a:xfrm>
            <a:off x="3656330" y="4373880"/>
            <a:ext cx="5356860" cy="1007745"/>
          </a:xfrm>
          <a:prstGeom prst="downArrowCallout">
            <a:avLst/>
          </a:prstGeom>
          <a:solidFill>
            <a:srgbClr val="1D41D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Diferença entre o valor executado e o limite mínimo  </a:t>
            </a:r>
            <a:endParaRPr lang="pt-BR" altLang="en-US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9" name="Fluxograma: Terminator 18"/>
          <p:cNvSpPr/>
          <p:nvPr/>
        </p:nvSpPr>
        <p:spPr>
          <a:xfrm>
            <a:off x="4262120" y="5638800"/>
            <a:ext cx="4287520" cy="61341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ctr">
              <a:buNone/>
            </a:pPr>
            <a:r>
              <a:rPr lang="pt-BR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R$ 19.004.288,16 aplicado a mais 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Espaço Reservado para Conteúdo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27760" y="948690"/>
            <a:ext cx="9284335" cy="52501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1325" y="90170"/>
            <a:ext cx="9601200" cy="85852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l"/>
            <a:r>
              <a:rPr lang="pt-BR" altLang="en-US">
                <a:solidFill>
                  <a:schemeClr val="bg1"/>
                </a:solidFill>
                <a:effectLst/>
              </a:rPr>
              <a:t>RECEITAS</a:t>
            </a:r>
            <a:br>
              <a:rPr lang="pt-BR" altLang="en-US">
                <a:solidFill>
                  <a:schemeClr val="bg1"/>
                </a:solidFill>
                <a:effectLst/>
              </a:rPr>
            </a:br>
            <a:r>
              <a:rPr lang="pt-BR" altLang="en-US" sz="1600">
                <a:solidFill>
                  <a:schemeClr val="bg1"/>
                </a:solidFill>
                <a:effectLst/>
              </a:rPr>
              <a:t>REPASSES FUNDO NACIONAL DE SAÚDE</a:t>
            </a:r>
            <a:r>
              <a:rPr lang="pt-BR" altLang="en-US" sz="1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br>
              <a:rPr lang="pt-BR" altLang="en-US" sz="1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pt-BR" altLang="en-US" sz="1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Espaço Reservado para Conteúdo 2" descr="sus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2960" y="90170"/>
            <a:ext cx="777240" cy="7283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1320" y="107950"/>
            <a:ext cx="9601200" cy="858520"/>
          </a:xfrm>
        </p:spPr>
        <p:txBody>
          <a:bodyPr>
            <a:normAutofit fontScale="90000"/>
          </a:bodyPr>
          <a:p>
            <a:pPr algn="l"/>
            <a: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RECEITAS</a:t>
            </a:r>
            <a:b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altLang="en-US" sz="1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REPASSES FUNDO NACIONAL DE SAÚDE - CUSTEIO</a:t>
            </a:r>
            <a:br>
              <a:rPr lang="pt-BR" altLang="en-US" sz="1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pt-BR" altLang="en-US" sz="1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/>
          <p:nvPr>
            <p:ph idx="1"/>
          </p:nvPr>
        </p:nvGraphicFramePr>
        <p:xfrm>
          <a:off x="1030605" y="1049020"/>
          <a:ext cx="9654540" cy="4980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510"/>
                <a:gridCol w="4584065"/>
                <a:gridCol w="1878965"/>
              </a:tblGrid>
              <a:tr h="4260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bg1"/>
                          </a:solidFill>
                        </a:rPr>
                        <a:t>GRUPO</a:t>
                      </a:r>
                      <a:endParaRPr lang="pt-BR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bg1"/>
                          </a:solidFill>
                          <a:sym typeface="+mn-ea"/>
                        </a:rPr>
                        <a:t>AÇÃO DETALHADA</a:t>
                      </a:r>
                      <a:endParaRPr lang="pt-BR" altLang="en-US" sz="200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bg1"/>
                          </a:solidFill>
                        </a:rPr>
                        <a:t>VALOR (R$)</a:t>
                      </a:r>
                      <a:endParaRPr lang="pt-BR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349250">
                <a:tc rowSpan="7">
                  <a:txBody>
                    <a:bodyPr/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pt-BR" altLang="en-US" sz="1600" b="1">
                          <a:solidFill>
                            <a:schemeClr val="tx1"/>
                          </a:solidFill>
                        </a:rPr>
                        <a:t>ATENÇÃO PRIMÁRIA A SAÚDE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pt-BR" altLang="en-US" sz="2000" b="1">
                          <a:solidFill>
                            <a:schemeClr val="tx1"/>
                          </a:solidFill>
                        </a:rPr>
                        <a:t>R$ 2.609.475,14</a:t>
                      </a:r>
                      <a:endParaRPr lang="pt-BR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CAPITAÇÃO PONDERADA 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1.306.860,06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025">
                <a:tc vMerge="1"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INCENTIVOS PARA AÇÕES ESTRATÉGICAS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266.983,08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7845">
                <a:tc vMerge="1"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IMPLEMENTAÇÃO POLÍTICAS DA EQUIDADE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19.600,00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 vMerge="1"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AGENTE COMUNITÁRIO DE SAÚDE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275.900,00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 vMerge="1"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 INFORMATIZAÇÃO APS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107.100,00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025">
                <a:tc vMerge="1"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DESEMPENHO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206.400,00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 vMerge="1"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INCREMENTO 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250.000,00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2425">
                <a:tc rowSpan="4">
                  <a:txBody>
                    <a:bodyPr/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pt-BR" altLang="en-US" sz="2000" b="1">
                        <a:solidFill>
                          <a:schemeClr val="tx1"/>
                        </a:solidFill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pt-BR" altLang="en-US" sz="2000" b="1">
                          <a:solidFill>
                            <a:schemeClr val="tx1"/>
                          </a:solidFill>
                          <a:sym typeface="Arial" panose="020B0604020202020204" pitchFamily="34" charset="0"/>
                        </a:rPr>
                        <a:t>MAC 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  <a:sym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pt-BR" altLang="en-US" sz="2000" b="1">
                          <a:solidFill>
                            <a:schemeClr val="tx1"/>
                          </a:solidFill>
                          <a:sym typeface="+mn-ea"/>
                        </a:rPr>
                        <a:t>R$ 917.342,38</a:t>
                      </a:r>
                      <a:endParaRPr lang="pt-BR" altLang="en-US" sz="2000" b="1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SAMU 192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R$ 87.676,00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5785">
                <a:tc vMerge="1"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ATENÇÃO À SAÚDE DA POPULAÇÃO PARA PROCEDIMENTOS NO MAC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 R$ 757.666,38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5625">
                <a:tc vMerge="1"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COVID - 19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R$ 72.000,00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6260">
                <a:tc vMerge="1"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INCREMENTO TEMPORÁRIO 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12700" vert="horz"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R$ 0,00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ixa de Texto 5"/>
          <p:cNvSpPr txBox="1"/>
          <p:nvPr/>
        </p:nvSpPr>
        <p:spPr>
          <a:xfrm>
            <a:off x="8131175" y="6399530"/>
            <a:ext cx="376809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r"/>
            <a:r>
              <a:rPr lang="pt-BR" altLang="en-US" sz="1200" b="1">
                <a:sym typeface="+mn-ea"/>
              </a:rPr>
              <a:t>FONTE:</a:t>
            </a:r>
            <a:r>
              <a:rPr lang="pt-BR" altLang="en-US" sz="1200">
                <a:sym typeface="+mn-ea"/>
              </a:rPr>
              <a:t> https://consultafns.saude.gov.br/#/detalhada</a:t>
            </a:r>
            <a:endParaRPr lang="pt-BR" altLang="en-US" sz="1200">
              <a:sym typeface="+mn-ea"/>
            </a:endParaRPr>
          </a:p>
        </p:txBody>
      </p:sp>
      <p:pic>
        <p:nvPicPr>
          <p:cNvPr id="14" name="Espaço Reservado para Conteúdo 13" descr="su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42315" y="36195"/>
            <a:ext cx="777240" cy="7283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0845" y="107950"/>
            <a:ext cx="9601200" cy="858520"/>
          </a:xfrm>
        </p:spPr>
        <p:txBody>
          <a:bodyPr>
            <a:normAutofit fontScale="90000"/>
          </a:bodyPr>
          <a:p>
            <a:pPr algn="l"/>
            <a: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RECEITAS</a:t>
            </a:r>
            <a:b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altLang="en-US" sz="1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REPASSES FUNDO NACIONAL DE SAÚDE - CUSTEIO</a:t>
            </a:r>
            <a:br>
              <a:rPr lang="pt-BR" altLang="en-US" sz="1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pt-BR" altLang="en-US" sz="1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/>
          <p:nvPr>
            <p:ph idx="1"/>
          </p:nvPr>
        </p:nvGraphicFramePr>
        <p:xfrm>
          <a:off x="1127760" y="1325245"/>
          <a:ext cx="9654540" cy="415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635"/>
                <a:gridCol w="4879340"/>
                <a:gridCol w="2107565"/>
              </a:tblGrid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bg1"/>
                          </a:solidFill>
                        </a:rPr>
                        <a:t>GRUPO</a:t>
                      </a:r>
                      <a:endParaRPr lang="pt-BR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bg1"/>
                          </a:solidFill>
                          <a:sym typeface="+mn-ea"/>
                        </a:rPr>
                        <a:t>AÇÃO DETALHADA</a:t>
                      </a:r>
                      <a:endParaRPr lang="pt-BR" altLang="en-US" sz="2000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bg1"/>
                          </a:solidFill>
                        </a:rPr>
                        <a:t>VALOR (R$)</a:t>
                      </a:r>
                      <a:endParaRPr lang="pt-BR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327660">
                <a:tc rowSpan="4">
                  <a:txBody>
                    <a:bodyPr/>
                    <a:p>
                      <a:pPr algn="ctr">
                        <a:buNone/>
                      </a:pP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pt-BR" altLang="en-US" sz="1600" b="1">
                          <a:solidFill>
                            <a:schemeClr val="tx1"/>
                          </a:solidFill>
                        </a:rPr>
                        <a:t>VIGILÂNCIA EM SAÚDE  </a:t>
                      </a:r>
                      <a:endParaRPr lang="pt-BR" altLang="en-US" sz="20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endParaRPr lang="pt-BR" altLang="en-US" sz="20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pt-BR" altLang="en-US" sz="1800" b="1">
                          <a:solidFill>
                            <a:schemeClr val="tx1"/>
                          </a:solidFill>
                        </a:rPr>
                        <a:t>R$ 202.417,71</a:t>
                      </a:r>
                      <a:endParaRPr lang="pt-BR" altLang="en-US" sz="1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PREVENÇÃO E CONTROLE DAS DST/AIDS E HEPATITES VIRAIS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R$ 26.000,00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6415">
                <a:tc vMerge="1"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AGENTES DE COMBATE ÀS ENDEMIAS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R$ 99.200,00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8160">
                <a:tc vMerge="1"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altLang="en-US" sz="1400">
                          <a:solidFill>
                            <a:schemeClr val="tx1"/>
                          </a:solidFill>
                          <a:sym typeface="+mn-ea"/>
                        </a:rPr>
                        <a:t>INCENTIVO FINANCEIRO - </a:t>
                      </a: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DESPESAS DIVERSAS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R$ 63.353,11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</a:rPr>
                        <a:t>INCENTIVO FINANCEIRO  - EXECUÇÃO DE DIVERSAS AÇÕES </a:t>
                      </a:r>
                      <a:endParaRPr lang="pt-B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R$ 13.864,60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GESTÃO DO SUS 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IMPLEMENTAÇÃO DA SEGURANÇA ALIMENTAR E NUTRICIONAL NA SAÚDE 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R$ 13.000,00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  <a:sym typeface="+mn-ea"/>
                        </a:rPr>
                        <a:t>ASSISTÊNCIA FARMACÊUTICA </a:t>
                      </a:r>
                      <a:endParaRPr lang="pt-BR" altLang="en-US" sz="1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1400" b="0">
                          <a:solidFill>
                            <a:schemeClr val="tx1"/>
                          </a:solidFill>
                          <a:sym typeface="+mn-ea"/>
                        </a:rPr>
                        <a:t>PROMOÇÃO DA ASSISTÊNCIA FARMACÊUTICA E INSUMOS ESTRATÉGICOS NA ATENÇÃO BÁSICA EM SAÚDE</a:t>
                      </a:r>
                      <a:endParaRPr lang="pt-BR" altLang="en-US" sz="1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400" b="1">
                          <a:solidFill>
                            <a:schemeClr val="tx1"/>
                          </a:solidFill>
                        </a:rPr>
                        <a:t>R$ 148.944,84</a:t>
                      </a:r>
                      <a:endParaRPr lang="pt-BR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06755">
                <a:tc gridSpan="2">
                  <a:txBody>
                    <a:bodyPr/>
                    <a:p>
                      <a:pPr algn="r">
                        <a:buNone/>
                      </a:pPr>
                      <a:r>
                        <a:rPr lang="pt-BR" altLang="en-US" sz="1800" b="1">
                          <a:solidFill>
                            <a:schemeClr val="bg1"/>
                          </a:solidFill>
                          <a:sym typeface="+mn-ea"/>
                        </a:rPr>
                        <a:t>TOTAL CUSTEIO </a:t>
                      </a:r>
                      <a:endParaRPr lang="pt-BR" altLang="en-US" sz="1800" b="1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 anchor="ctr" anchorCtr="0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 hMerge="1"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1800" b="1">
                          <a:solidFill>
                            <a:schemeClr val="bg1"/>
                          </a:solidFill>
                          <a:sym typeface="+mn-ea"/>
                        </a:rPr>
                        <a:t>R$ 3.878.180,07</a:t>
                      </a:r>
                      <a:endParaRPr lang="pt-BR" altLang="en-US" sz="1800" b="1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 anchor="ctr" anchorCtr="1"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Caixa de Texto 5"/>
          <p:cNvSpPr txBox="1"/>
          <p:nvPr/>
        </p:nvSpPr>
        <p:spPr>
          <a:xfrm>
            <a:off x="7987665" y="6256020"/>
            <a:ext cx="376809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r"/>
            <a:r>
              <a:rPr lang="pt-BR" altLang="en-US" sz="1200" b="1">
                <a:sym typeface="+mn-ea"/>
              </a:rPr>
              <a:t>FONTE:</a:t>
            </a:r>
            <a:r>
              <a:rPr lang="pt-BR" altLang="en-US" sz="1200">
                <a:sym typeface="+mn-ea"/>
              </a:rPr>
              <a:t> https://consultafns.saude.gov.br/#/detalhada</a:t>
            </a:r>
            <a:endParaRPr lang="pt-BR" altLang="en-US" sz="1200">
              <a:sym typeface="+mn-ea"/>
            </a:endParaRPr>
          </a:p>
        </p:txBody>
      </p:sp>
      <p:pic>
        <p:nvPicPr>
          <p:cNvPr id="14" name="Espaço Reservado para Conteúdo 13" descr="su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275695" y="107315"/>
            <a:ext cx="626745" cy="677545"/>
          </a:xfrm>
          <a:prstGeom prst="rect">
            <a:avLst/>
          </a:prstGeom>
        </p:spPr>
      </p:pic>
      <p:pic>
        <p:nvPicPr>
          <p:cNvPr id="3" name="Espaço Reservado para Conteúdo 13" descr="s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315" y="36195"/>
            <a:ext cx="777240" cy="728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1320" y="179705"/>
            <a:ext cx="9601200" cy="858520"/>
          </a:xfrm>
        </p:spPr>
        <p:txBody>
          <a:bodyPr>
            <a:normAutofit fontScale="90000"/>
          </a:bodyPr>
          <a:p>
            <a:pPr algn="l"/>
            <a: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RECEITAS</a:t>
            </a:r>
            <a:br>
              <a:rPr lang="pt-BR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t-BR" altLang="en-US" sz="1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REPASSES ESTADUAL DE SAÚDE </a:t>
            </a:r>
            <a:br>
              <a:rPr lang="pt-BR" altLang="en-US" sz="1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pt-BR" altLang="en-US" sz="1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/>
          <p:nvPr>
            <p:ph idx="1"/>
          </p:nvPr>
        </p:nvGraphicFramePr>
        <p:xfrm>
          <a:off x="1461135" y="1264285"/>
          <a:ext cx="8065135" cy="3789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6190"/>
                <a:gridCol w="2988945"/>
              </a:tblGrid>
              <a:tr h="7353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bg1"/>
                          </a:solidFill>
                        </a:rPr>
                        <a:t>GRUPO</a:t>
                      </a:r>
                      <a:endParaRPr lang="pt-BR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>
                          <a:solidFill>
                            <a:schemeClr val="bg1"/>
                          </a:solidFill>
                        </a:rPr>
                        <a:t>VALOR (R$)</a:t>
                      </a:r>
                      <a:endParaRPr lang="pt-BR" altLang="en-US" sz="200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0"/>
                    </a:gradFill>
                  </a:tcPr>
                </a:tc>
              </a:tr>
              <a:tr h="73533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2000" b="1">
                          <a:solidFill>
                            <a:schemeClr val="tx1"/>
                          </a:solidFill>
                          <a:sym typeface="Arial" panose="020B0604020202020204" pitchFamily="34" charset="0"/>
                        </a:rPr>
                        <a:t>FARMÁCIA </a:t>
                      </a:r>
                      <a:endParaRPr lang="pt-BR" altLang="en-US" sz="2000" b="1">
                        <a:solidFill>
                          <a:schemeClr val="tx1"/>
                        </a:solidFill>
                        <a:sym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 b="1">
                          <a:solidFill>
                            <a:schemeClr val="tx1"/>
                          </a:solidFill>
                        </a:rPr>
                        <a:t>106.081,20</a:t>
                      </a:r>
                      <a:endParaRPr lang="pt-BR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469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2000" b="1">
                          <a:solidFill>
                            <a:schemeClr val="tx1"/>
                          </a:solidFill>
                          <a:sym typeface="+mn-ea"/>
                        </a:rPr>
                        <a:t>CEO </a:t>
                      </a:r>
                      <a:endParaRPr lang="pt-BR" altLang="en-US" sz="20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 b="1">
                          <a:solidFill>
                            <a:schemeClr val="tx1"/>
                          </a:solidFill>
                        </a:rPr>
                        <a:t>22.943,84</a:t>
                      </a:r>
                      <a:endParaRPr lang="pt-BR" alt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533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2000" b="1">
                          <a:solidFill>
                            <a:schemeClr val="tx1"/>
                          </a:solidFill>
                          <a:sym typeface="+mn-ea"/>
                        </a:rPr>
                        <a:t>ATENÇÃO PRIMÁRIA A SAÚDE </a:t>
                      </a:r>
                      <a:endParaRPr lang="pt-BR" altLang="en-US" sz="20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000" b="1">
                          <a:solidFill>
                            <a:schemeClr val="tx1"/>
                          </a:solidFill>
                          <a:sym typeface="+mn-ea"/>
                        </a:rPr>
                        <a:t>277.068,39</a:t>
                      </a:r>
                      <a:endParaRPr lang="pt-BR" altLang="en-US" sz="20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83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pt-BR" altLang="en-US" sz="2400" b="1">
                          <a:solidFill>
                            <a:schemeClr val="tx1"/>
                          </a:solidFill>
                          <a:sym typeface="+mn-ea"/>
                        </a:rPr>
                        <a:t>TOTAL </a:t>
                      </a:r>
                      <a:endParaRPr lang="pt-BR" altLang="en-US" sz="2400" b="1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pt-BR" altLang="en-US" sz="2400" b="1">
                          <a:solidFill>
                            <a:schemeClr val="tx1"/>
                          </a:solidFill>
                        </a:rPr>
                        <a:t>406.093,43</a:t>
                      </a:r>
                      <a:endParaRPr lang="pt-BR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ixa de Texto 5"/>
          <p:cNvSpPr txBox="1"/>
          <p:nvPr/>
        </p:nvSpPr>
        <p:spPr>
          <a:xfrm>
            <a:off x="8131175" y="6399530"/>
            <a:ext cx="376809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r"/>
            <a:r>
              <a:rPr lang="pt-BR" altLang="en-US" sz="1200" b="1">
                <a:sym typeface="+mn-ea"/>
              </a:rPr>
              <a:t>FONTE:</a:t>
            </a:r>
            <a:r>
              <a:rPr lang="pt-BR" altLang="en-US" sz="1200">
                <a:sym typeface="+mn-ea"/>
              </a:rPr>
              <a:t> https://consultafns.saude.gov.br/#/detalhada</a:t>
            </a:r>
            <a:endParaRPr lang="pt-BR" altLang="en-US" sz="1200">
              <a:sym typeface="+mn-ea"/>
            </a:endParaRPr>
          </a:p>
        </p:txBody>
      </p:sp>
      <p:pic>
        <p:nvPicPr>
          <p:cNvPr id="14" name="Espaço Reservado para Conteúdo 13" descr="sus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42315" y="36195"/>
            <a:ext cx="777240" cy="7283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tf02801115</Template>
  <TotalTime>0</TotalTime>
  <Words>13581</Words>
  <Application>WPS Presentation</Application>
  <PresentationFormat>Personalizar</PresentationFormat>
  <Paragraphs>1445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Arial</vt:lpstr>
      <vt:lpstr>SimSun</vt:lpstr>
      <vt:lpstr>Wingdings</vt:lpstr>
      <vt:lpstr>Microsoft YaHei</vt:lpstr>
      <vt:lpstr>Arial Unicode MS</vt:lpstr>
      <vt:lpstr>Century</vt:lpstr>
      <vt:lpstr>Arial</vt:lpstr>
      <vt:lpstr>Calibri</vt:lpstr>
      <vt:lpstr>Data Pie Charts</vt:lpstr>
      <vt:lpstr>PRESTAÇÃO DE CONTAS   JANEIRO - ABRIL  1º QUADRIMESTRE DE 2022</vt:lpstr>
      <vt:lpstr>RECEITAS  PARA APURAÇÃO DA APLICAÇÃO EM AÇÕES E SERVIÇOS PÚBLICOS DE SAÚDE</vt:lpstr>
      <vt:lpstr>RECEITAS  COMPARATIVO APLICAÇÕES EM ASPS </vt:lpstr>
      <vt:lpstr> RECEITAS  COMPOSIÇÃO ORCAMENTÁRIA DA SAÚDE </vt:lpstr>
      <vt:lpstr>RECEITAS REPASSES FUNDO NACIONAL DE SAÚDE - RESUMO</vt:lpstr>
      <vt:lpstr>RECEITAS REPASSES FUNDO NACIONAL DE SAÚDE  </vt:lpstr>
      <vt:lpstr>RECEITAS REPASSES FUNDO NACIONAL DE SAÚDE - CUSTEIO </vt:lpstr>
      <vt:lpstr>RECEITAS REPASSES FUNDO NACIONAL DE SAÚDE - CUSTEIO </vt:lpstr>
      <vt:lpstr>RECEITAS REPASSES ESTADUAL DE SAÚDE  </vt:lpstr>
      <vt:lpstr>RECEITAS REPASSES FUNDO NACIONAL DE SAÚDE - RESUMO</vt:lpstr>
      <vt:lpstr>DESPESAS</vt:lpstr>
      <vt:lpstr>DESPESAS DESPESAS CONSIDERADAS COMO AÇÕES E SERVIÇOS PÚBLICOS DE SAÚDE POR GRUPO DE NATUREZA </vt:lpstr>
      <vt:lpstr>DESPESAS DESPESAS CONSIDERADAS COMO AÇÕES E SERVIÇOS PÚBLICOS DE SAÚDE POR SUBFUNÇÃO </vt:lpstr>
      <vt:lpstr>DESPESAS DE CUSTEIO  RESUMO GERAL DESPESA CONSOLIDADA POR ELEMENTO (MATERIAL DE CONSUMO)  </vt:lpstr>
      <vt:lpstr>DESPESAS DE CUSTEIO  RESUMO GERAL DESPESA CONSOLIDADA POR ELEMENTO (PRESTAÇÃO DE SERVIÇOS)</vt:lpstr>
      <vt:lpstr>DESPESAS DE CUSTEIO  RESUMO GERAL DESPESA CONSOLIDADA POR ELEMENTO (PRESTAÇÃO DE SERVIÇOS)</vt:lpstr>
      <vt:lpstr>DESPESAS DE CUSTEIO   HOSPITAL SANTO ANTONIO</vt:lpstr>
      <vt:lpstr>DESPESAS DE CUSTEIO RESUMO CREDENCIADOS </vt:lpstr>
      <vt:lpstr>PRODUÇÃO - CREDENCIADOS </vt:lpstr>
      <vt:lpstr>PRODUÇÃO - CREDENCIADOS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INFORMAÇÃO PARA O ANEXO 12 RREO DA LRF e PARA BAIXA DO SISTEMA COMPENSADO</vt:lpstr>
      <vt:lpstr>PowerPoint 演示文稿</vt:lpstr>
      <vt:lpstr>PowerPoint 演示文稿</vt:lpstr>
      <vt:lpstr>Diretoria de Vigilância Sanitária</vt:lpstr>
      <vt:lpstr>Diretoria de Vigilância Sanitária</vt:lpstr>
      <vt:lpstr>Diretoria de Vigilância Sanitária</vt:lpstr>
      <vt:lpstr>Diretoria de Vigilância Sanitária</vt:lpstr>
      <vt:lpstr>Diretoria de Vigilância Sanitária</vt:lpstr>
      <vt:lpstr>Diretoria de Vigilância Sanitária</vt:lpstr>
      <vt:lpstr>Atenção Primária em Saúde Itapema  - 2022</vt:lpstr>
      <vt:lpstr>Ações Diferenciadas</vt:lpstr>
      <vt:lpstr>Eventos</vt:lpstr>
      <vt:lpstr>SECRETARIA MUNICIPAL DE SAÚDE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usuario</dc:creator>
  <cp:lastModifiedBy>google1594839836</cp:lastModifiedBy>
  <cp:revision>593</cp:revision>
  <dcterms:created xsi:type="dcterms:W3CDTF">2018-05-26T17:21:00Z</dcterms:created>
  <dcterms:modified xsi:type="dcterms:W3CDTF">2022-09-22T11:20:11Z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KSOProductBuildVer">
    <vt:lpwstr>1046-11.2.0.11306</vt:lpwstr>
  </property>
  <property fmtid="{D5CDD505-2E9C-101B-9397-08002B2CF9AE}" pid="9" name="ICV">
    <vt:lpwstr>EABD38C469F14EFBA2B7E4BF1244F745</vt:lpwstr>
  </property>
</Properties>
</file>