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17"/>
  </p:handoutMasterIdLst>
  <p:sldIdLst>
    <p:sldId id="256" r:id="rId3"/>
    <p:sldId id="831" r:id="rId5"/>
    <p:sldId id="832" r:id="rId6"/>
    <p:sldId id="833" r:id="rId7"/>
    <p:sldId id="834" r:id="rId8"/>
    <p:sldId id="835" r:id="rId9"/>
    <p:sldId id="836" r:id="rId10"/>
    <p:sldId id="837" r:id="rId11"/>
    <p:sldId id="838" r:id="rId12"/>
    <p:sldId id="839" r:id="rId13"/>
    <p:sldId id="840" r:id="rId14"/>
    <p:sldId id="841" r:id="rId15"/>
    <p:sldId id="694" r:id="rId16"/>
  </p:sldIdLst>
  <p:sldSz cx="12188825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5C6"/>
    <a:srgbClr val="256DB7"/>
    <a:srgbClr val="0766D4"/>
    <a:srgbClr val="0B5FD1"/>
    <a:srgbClr val="0671EA"/>
    <a:srgbClr val="1552D1"/>
    <a:srgbClr val="2D61B7"/>
    <a:srgbClr val="1D41D5"/>
    <a:srgbClr val="6A84B7"/>
    <a:srgbClr val="5A0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4" autoAdjust="0"/>
    <p:restoredTop sz="94624" autoAdjust="0"/>
  </p:normalViewPr>
  <p:slideViewPr>
    <p:cSldViewPr>
      <p:cViewPr varScale="1">
        <p:scale>
          <a:sx n="64" d="100"/>
          <a:sy n="64" d="100"/>
        </p:scale>
        <p:origin x="748" y="36"/>
      </p:cViewPr>
      <p:guideLst>
        <p:guide pos="3928"/>
        <p:guide orient="horz" pos="204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726"/>
        <p:guide pos="221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handoutMaster" Target="handoutMasters/handoutMaster1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30/06/2016</a:t>
            </a:r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34A4844B-5D5D-4D8E-9E71-6B297DF4019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30/06/2016</a:t>
            </a:r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Clique para editar o texto Mestre</a:t>
            </a:r>
          </a:p>
          <a:p>
            <a:pPr lvl="1" rtl="0"/>
            <a:r>
              <a:t>Segundo nível</a:t>
            </a:r>
          </a:p>
          <a:p>
            <a:pPr lvl="2" rtl="0"/>
            <a:r>
              <a:t>Terceiro nível</a:t>
            </a:r>
          </a:p>
          <a:p>
            <a:pPr lvl="3" rtl="0"/>
            <a:r>
              <a:t>Quarto nível</a:t>
            </a:r>
          </a:p>
          <a:p>
            <a:pPr lvl="4" rtl="0"/>
            <a:r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8DE0FDE7-FE71-46E3-9512-437B13AD5F46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/>
          <p:nvPr>
            <p:ph type="sldImg" idx="2"/>
          </p:nvPr>
        </p:nvSpPr>
        <p:spPr/>
      </p:sp>
      <p:sp>
        <p:nvSpPr>
          <p:cNvPr id="3" name="Espaço Reservado para Texto 2"/>
          <p:cNvSpPr/>
          <p:nvPr>
            <p:ph type="body" idx="3"/>
          </p:nvPr>
        </p:nvSpPr>
        <p:spPr/>
        <p:txBody>
          <a:bodyPr/>
          <a:p>
            <a:endParaRPr lang="pt-B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97" y="-3175"/>
            <a:ext cx="12201522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213" y="1125538"/>
            <a:ext cx="9209334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213" y="2351088"/>
            <a:ext cx="9215682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190500"/>
            <a:ext cx="2742486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190500"/>
            <a:ext cx="802431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8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3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174750"/>
            <a:ext cx="538339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174750"/>
            <a:ext cx="538339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365125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5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5"/>
            <a:ext cx="6170593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5174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441" y="190500"/>
            <a:ext cx="10969943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441" y="1174750"/>
            <a:ext cx="10969943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0.jpeg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726" y="2572385"/>
            <a:ext cx="10969943" cy="582613"/>
          </a:xfrm>
        </p:spPr>
        <p:txBody>
          <a:bodyPr rtlCol="0"/>
          <a:lstStyle/>
          <a:p>
            <a:pPr algn="ctr" rtl="0"/>
            <a:r>
              <a:rPr lang="pt-BR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PRESTAÇÃO DE CONTAS  </a:t>
            </a:r>
            <a:br>
              <a:rPr lang="pt-BR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t-BR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JANEIRO - ABRIL </a:t>
            </a:r>
            <a:br>
              <a:rPr lang="pt-BR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t-BR" sz="2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1º QUADRIMESTRE DE 2022</a:t>
            </a:r>
            <a:endParaRPr lang="pt-BR" sz="2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87120" y="-44450"/>
            <a:ext cx="9509125" cy="1020445"/>
          </a:xfrm>
        </p:spPr>
        <p:txBody>
          <a:bodyPr rtlCol="0">
            <a:normAutofit fontScale="70000"/>
          </a:bodyPr>
          <a:lstStyle/>
          <a:p>
            <a:pPr marL="0" indent="0" algn="ctr" rtl="0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PREFEITURA MUNICIPAL DE ITAPEMA</a:t>
            </a:r>
            <a:endParaRPr lang="pt-BR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 rtl="0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SECRETARIA MUNICIPAL DE SAÚDE </a:t>
            </a:r>
            <a:endParaRPr lang="pt-BR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 rtl="0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FUNDO MUNICIPAL DE SAÚDE  </a:t>
            </a:r>
            <a:endParaRPr lang="pt-BR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 rtl="0">
              <a:buNone/>
            </a:pPr>
            <a:endParaRPr lang="pt-BR" sz="2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 rtl="0"/>
            <a:endParaRPr lang="pt-BR" sz="2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Espaço Reservado para Conteúdo 3" descr="logo-sus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052820" y="5593080"/>
            <a:ext cx="1419225" cy="931545"/>
          </a:xfrm>
          <a:prstGeom prst="rect">
            <a:avLst/>
          </a:prstGeom>
        </p:spPr>
      </p:pic>
      <p:sp>
        <p:nvSpPr>
          <p:cNvPr id="14" name="Espaço Reservado para Conteúdo 2"/>
          <p:cNvSpPr>
            <a:spLocks noGrp="1"/>
          </p:cNvSpPr>
          <p:nvPr/>
        </p:nvSpPr>
        <p:spPr>
          <a:xfrm>
            <a:off x="3577590" y="4162425"/>
            <a:ext cx="5045075" cy="1354455"/>
          </a:xfrm>
          <a:prstGeom prst="rect">
            <a:avLst/>
          </a:prstGeom>
          <a:noFill/>
          <a:ln w="9525">
            <a:noFill/>
          </a:ln>
        </p:spPr>
        <p:txBody>
          <a:bodyPr rtlCol="0"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pt-BR" sz="1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ALEXANDRE FURTADO K. DOS SANTOS </a:t>
            </a:r>
            <a:endParaRPr lang="pt-BR" sz="18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 rtl="0">
              <a:buNone/>
            </a:pPr>
            <a:r>
              <a:rPr lang="pt-BR" sz="1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GESTOR MUNICIPAL  </a:t>
            </a:r>
            <a:endParaRPr lang="pt-BR" sz="28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 rtl="0">
              <a:buNone/>
            </a:pPr>
            <a:endParaRPr lang="pt-BR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 rtl="0"/>
            <a:endParaRPr lang="pt-BR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Imagem 14" descr="SAU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692140"/>
            <a:ext cx="1109980" cy="845185"/>
          </a:xfrm>
          <a:prstGeom prst="rect">
            <a:avLst/>
          </a:prstGeom>
        </p:spPr>
      </p:pic>
      <p:pic>
        <p:nvPicPr>
          <p:cNvPr id="16" name="Imagem 0" descr="logo prefa horizontal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297" y="5762625"/>
            <a:ext cx="2038350" cy="617220"/>
          </a:xfrm>
          <a:prstGeom prst="rect">
            <a:avLst/>
          </a:prstGeom>
        </p:spPr>
      </p:pic>
      <p:pic>
        <p:nvPicPr>
          <p:cNvPr id="18" name="Imagem 17" descr="Logotipo_da_Anvis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20" y="5605780"/>
            <a:ext cx="1132840" cy="90614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"/>
            <a:ext cx="12188825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483" y="-1"/>
            <a:ext cx="6094413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-153737" y="610335"/>
            <a:ext cx="6858003" cy="5637333"/>
          </a:xfrm>
          <a:prstGeom prst="rect">
            <a:avLst/>
          </a:prstGeom>
          <a:gradFill>
            <a:gsLst>
              <a:gs pos="0">
                <a:schemeClr val="accent1">
                  <a:alpha val="23000"/>
                </a:schemeClr>
              </a:gs>
              <a:gs pos="71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7516" y="2217950"/>
            <a:ext cx="6101928" cy="464004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4137312">
            <a:off x="564488" y="1212026"/>
            <a:ext cx="4640488" cy="4639280"/>
          </a:xfrm>
          <a:prstGeom prst="ellipse">
            <a:avLst/>
          </a:prstGeom>
          <a:gradFill>
            <a:gsLst>
              <a:gs pos="53000">
                <a:schemeClr val="accent1">
                  <a:alpha val="0"/>
                </a:schemeClr>
              </a:gs>
              <a:gs pos="100000">
                <a:schemeClr val="accent1">
                  <a:lumMod val="40000"/>
                  <a:lumOff val="60000"/>
                  <a:alpha val="15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-7517" y="0"/>
            <a:ext cx="6101929" cy="6870700"/>
          </a:xfrm>
          <a:prstGeom prst="rect">
            <a:avLst/>
          </a:prstGeom>
          <a:gradFill>
            <a:gsLst>
              <a:gs pos="24000">
                <a:schemeClr val="accent1">
                  <a:alpha val="0"/>
                </a:schemeClr>
              </a:gs>
              <a:gs pos="100000">
                <a:srgbClr val="000000">
                  <a:alpha val="71000"/>
                </a:srgb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9509" y="2654490"/>
            <a:ext cx="4566496" cy="322038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4800">
                <a:solidFill>
                  <a:srgbClr val="FFFFFF"/>
                </a:solidFill>
              </a:rPr>
              <a:t>Retomamos os Grupos de </a:t>
            </a:r>
            <a:r>
              <a:rPr lang="pt-BR" altLang="en-US" sz="4800">
                <a:solidFill>
                  <a:srgbClr val="FFFFFF"/>
                </a:solidFill>
              </a:rPr>
              <a:t>G</a:t>
            </a:r>
            <a:r>
              <a:rPr lang="en-US" altLang="en-US" sz="4800">
                <a:solidFill>
                  <a:srgbClr val="FFFFFF"/>
                </a:solidFill>
              </a:rPr>
              <a:t>estantes </a:t>
            </a:r>
            <a:endParaRPr lang="en-US" altLang="en-US" sz="4800">
              <a:solidFill>
                <a:srgbClr val="FFFFFF"/>
              </a:solidFill>
            </a:endParaRPr>
          </a:p>
        </p:txBody>
      </p:sp>
      <p:pic>
        <p:nvPicPr>
          <p:cNvPr id="3" name="Imagem 3" descr="Grupo de pessoas ao redor de uma mesa&#10;&#10;Descrição gerada automaticamente"/>
          <p:cNvPicPr>
            <a:picLocks noChangeAspect="1"/>
          </p:cNvPicPr>
          <p:nvPr/>
        </p:nvPicPr>
        <p:blipFill rotWithShape="1">
          <a:blip r:embed="rId1"/>
          <a:srcRect l="20356" r="30618"/>
          <a:stretch>
            <a:fillRect/>
          </a:stretch>
        </p:blipFill>
        <p:spPr>
          <a:xfrm>
            <a:off x="6551492" y="457200"/>
            <a:ext cx="5180253" cy="594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6348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V="1">
            <a:off x="585063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3" descr="Grupo de pessoas posando para foto de óculos escuros&#10;&#10;Descrição gerada automaticament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12803" y="1347091"/>
            <a:ext cx="2979122" cy="5350876"/>
          </a:xfrm>
          <a:prstGeom prst="rect">
            <a:avLst/>
          </a:prstGeom>
        </p:spPr>
      </p:pic>
      <p:pic>
        <p:nvPicPr>
          <p:cNvPr id="4" name="Imagem 4" descr="Pessoas andando na rua&#10;&#10;Descrição gerada automaticamen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1135" y="1347069"/>
            <a:ext cx="3034358" cy="5396904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 idx="4294967295"/>
          </p:nvPr>
        </p:nvSpPr>
        <p:spPr>
          <a:xfrm>
            <a:off x="943031" y="712269"/>
            <a:ext cx="3370120" cy="55022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Grupo de Caminhada</a:t>
            </a:r>
            <a:endParaRPr lang="en-US" altLang="en-US" sz="44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94412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77969" y="4633546"/>
            <a:ext cx="1143581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400" y="4756638"/>
            <a:ext cx="11136953" cy="930447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3700">
                <a:solidFill>
                  <a:srgbClr val="FFFFFF"/>
                </a:solidFill>
              </a:rPr>
              <a:t>Iniciamos Shantala para os bebês</a:t>
            </a:r>
            <a:endParaRPr lang="en-US" sz="3700">
              <a:solidFill>
                <a:srgbClr val="FFFFFF"/>
              </a:solidFill>
            </a:endParaRPr>
          </a:p>
        </p:txBody>
      </p:sp>
      <p:pic>
        <p:nvPicPr>
          <p:cNvPr id="5" name="Imagem 5" descr="Grupo de pessoas em pé posando para foto&#10;&#10;Descrição gerada automaticament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7658" y="307731"/>
            <a:ext cx="4759091" cy="3997637"/>
          </a:xfrm>
          <a:prstGeom prst="rect">
            <a:avLst/>
          </a:prstGeom>
        </p:spPr>
      </p:pic>
      <p:pic>
        <p:nvPicPr>
          <p:cNvPr id="4" name="Imagem 4"/>
          <p:cNvPicPr>
            <a:picLocks noChangeAspect="1"/>
          </p:cNvPicPr>
          <p:nvPr/>
        </p:nvPicPr>
        <p:blipFill rotWithShape="1">
          <a:blip r:embed="rId2"/>
          <a:srcRect l="18575" r="37418" b="-2"/>
          <a:stretch>
            <a:fillRect/>
          </a:stretch>
        </p:blipFill>
        <p:spPr>
          <a:xfrm>
            <a:off x="7803821" y="307731"/>
            <a:ext cx="2675597" cy="3997637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09224" y="5738691"/>
            <a:ext cx="7770376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7424420" y="1523365"/>
            <a:ext cx="4095115" cy="2133600"/>
          </a:xfrm>
        </p:spPr>
        <p:txBody>
          <a:bodyPr>
            <a:normAutofit lnSpcReduction="20000"/>
          </a:bodyPr>
          <a:p>
            <a:pPr marL="0" indent="0" algn="ctr">
              <a:lnSpc>
                <a:spcPct val="20000"/>
              </a:lnSpc>
              <a:buNone/>
            </a:pPr>
            <a:endParaRPr lang="pt-BR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20000"/>
              </a:lnSpc>
              <a:buNone/>
            </a:pPr>
            <a:endParaRPr lang="pt-BR" altLang="en-US" sz="1400" i="1"/>
          </a:p>
        </p:txBody>
      </p:sp>
      <p:pic>
        <p:nvPicPr>
          <p:cNvPr id="17" name="Imagem 0" descr="logo prefa horizontal .pn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73455" y="140335"/>
            <a:ext cx="2795905" cy="673100"/>
          </a:xfrm>
          <a:prstGeom prst="rect">
            <a:avLst/>
          </a:prstGeom>
        </p:spPr>
      </p:pic>
      <p:sp>
        <p:nvSpPr>
          <p:cNvPr id="18" name="Título 17"/>
          <p:cNvSpPr>
            <a:spLocks noGrp="1"/>
          </p:cNvSpPr>
          <p:nvPr>
            <p:ph type="title"/>
          </p:nvPr>
        </p:nvSpPr>
        <p:spPr>
          <a:xfrm>
            <a:off x="2842260" y="889635"/>
            <a:ext cx="6047740" cy="1106170"/>
          </a:xfrm>
        </p:spPr>
        <p:txBody>
          <a:bodyPr/>
          <a:p>
            <a:pPr algn="ctr"/>
            <a:r>
              <a:rPr lang="pt-BR" altLang="en-US" sz="2600">
                <a:solidFill>
                  <a:srgbClr val="0C45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SECRETARIA MUNICIPAL DE SAÚDE </a:t>
            </a:r>
            <a:endParaRPr lang="pt-BR" altLang="en-US" sz="2600">
              <a:solidFill>
                <a:srgbClr val="0C45C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Imagem 20" descr="controle_social_s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35" y="2124710"/>
            <a:ext cx="5313680" cy="3858895"/>
          </a:xfrm>
          <a:prstGeom prst="rect">
            <a:avLst/>
          </a:prstGeom>
        </p:spPr>
      </p:pic>
      <p:sp>
        <p:nvSpPr>
          <p:cNvPr id="22" name="Caixa de Texto 21"/>
          <p:cNvSpPr txBox="1"/>
          <p:nvPr/>
        </p:nvSpPr>
        <p:spPr>
          <a:xfrm>
            <a:off x="7291070" y="2602865"/>
            <a:ext cx="3701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t-BR" altLang="en-US" b="1"/>
              <a:t>Daniel Cecilio Neves</a:t>
            </a:r>
            <a:endParaRPr lang="pt-BR" altLang="en-US" b="1"/>
          </a:p>
          <a:p>
            <a:pPr algn="ctr"/>
            <a:r>
              <a:rPr lang="pt-BR" altLang="en-US"/>
              <a:t>Secretario de Finanças </a:t>
            </a:r>
            <a:endParaRPr lang="pt-BR" altLang="en-US"/>
          </a:p>
        </p:txBody>
      </p:sp>
      <p:sp>
        <p:nvSpPr>
          <p:cNvPr id="23" name="Caixa de Texto 22"/>
          <p:cNvSpPr txBox="1"/>
          <p:nvPr/>
        </p:nvSpPr>
        <p:spPr>
          <a:xfrm>
            <a:off x="7280275" y="1762760"/>
            <a:ext cx="4142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t-BR" altLang="en-US" b="1"/>
              <a:t>Alexandre Furtado K. dos Santos</a:t>
            </a:r>
            <a:endParaRPr lang="pt-BR" altLang="en-US" b="1"/>
          </a:p>
          <a:p>
            <a:pPr algn="ctr"/>
            <a:r>
              <a:rPr lang="pt-BR" altLang="en-US"/>
              <a:t>Secretario de Saúde </a:t>
            </a:r>
            <a:endParaRPr lang="pt-BR" altLang="en-US"/>
          </a:p>
        </p:txBody>
      </p:sp>
      <p:sp>
        <p:nvSpPr>
          <p:cNvPr id="24" name="Caixa de Texto 23"/>
          <p:cNvSpPr txBox="1"/>
          <p:nvPr/>
        </p:nvSpPr>
        <p:spPr>
          <a:xfrm>
            <a:off x="7100570" y="3491865"/>
            <a:ext cx="3961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t-BR" altLang="en-US" b="1"/>
              <a:t>Manoel Batista </a:t>
            </a:r>
            <a:endParaRPr lang="pt-BR" altLang="en-US" b="1"/>
          </a:p>
          <a:p>
            <a:pPr algn="ctr"/>
            <a:r>
              <a:rPr lang="pt-BR" altLang="en-US"/>
              <a:t>Assessor Especial de Contabilidade</a:t>
            </a:r>
            <a:endParaRPr lang="pt-BR" altLang="en-US"/>
          </a:p>
        </p:txBody>
      </p:sp>
      <p:sp>
        <p:nvSpPr>
          <p:cNvPr id="3" name="Caixa de Texto 2"/>
          <p:cNvSpPr txBox="1"/>
          <p:nvPr/>
        </p:nvSpPr>
        <p:spPr>
          <a:xfrm>
            <a:off x="6273165" y="4650105"/>
            <a:ext cx="56769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t-BR" altLang="en-US" b="1"/>
              <a:t>Elaboração: </a:t>
            </a:r>
            <a:endParaRPr lang="pt-BR" altLang="en-US" b="1"/>
          </a:p>
          <a:p>
            <a:pPr algn="ctr"/>
            <a:endParaRPr lang="pt-BR" altLang="en-US" b="1"/>
          </a:p>
          <a:p>
            <a:pPr algn="ctr"/>
            <a:r>
              <a:rPr lang="pt-BR" altLang="en-US"/>
              <a:t>Gilvania Silvestre Soares - Diretora Financeira </a:t>
            </a:r>
            <a:endParaRPr lang="pt-BR" altLang="en-US"/>
          </a:p>
          <a:p>
            <a:pPr algn="ctr"/>
            <a:endParaRPr lang="pt-BR" altLang="en-US"/>
          </a:p>
          <a:p>
            <a:pPr algn="ctr"/>
            <a:r>
              <a:rPr lang="pt-BR" altLang="en-US"/>
              <a:t> </a:t>
            </a:r>
            <a:endParaRPr lang="pt-BR" altLang="en-US"/>
          </a:p>
        </p:txBody>
      </p:sp>
      <p:sp>
        <p:nvSpPr>
          <p:cNvPr id="2" name="Caixa de Texto 1"/>
          <p:cNvSpPr txBox="1"/>
          <p:nvPr/>
        </p:nvSpPr>
        <p:spPr>
          <a:xfrm>
            <a:off x="4824095" y="324485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 </a:t>
            </a:r>
            <a:endParaRPr lang="en-US"/>
          </a:p>
        </p:txBody>
      </p:sp>
      <p:sp>
        <p:nvSpPr>
          <p:cNvPr id="4" name="Caixa de Texto 3"/>
          <p:cNvSpPr txBox="1"/>
          <p:nvPr/>
        </p:nvSpPr>
        <p:spPr>
          <a:xfrm>
            <a:off x="11173460" y="38658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pt-BR" altLang="en-US"/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2"/>
            <a:ext cx="12188825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8065" y="1418064"/>
            <a:ext cx="6875818" cy="4039692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160091" y="2659930"/>
            <a:ext cx="4355594" cy="4039690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Estátuas esculpidas coloridas de pessoas"/>
          <p:cNvPicPr>
            <a:picLocks noChangeAspect="1"/>
          </p:cNvPicPr>
          <p:nvPr/>
        </p:nvPicPr>
        <p:blipFill rotWithShape="1">
          <a:blip r:embed="rId1"/>
          <a:srcRect l="8139" r="7343" b="7"/>
          <a:stretch>
            <a:fillRect/>
          </a:stretch>
        </p:blipFill>
        <p:spPr>
          <a:xfrm>
            <a:off x="4037547" y="10"/>
            <a:ext cx="8157901" cy="6875809"/>
          </a:xfrm>
          <a:prstGeom prst="rect">
            <a:avLst/>
          </a:prstGeom>
        </p:spPr>
      </p:pic>
      <p:sp>
        <p:nvSpPr>
          <p:cNvPr id="24" name="Freeform: Shap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747786" y="1201844"/>
            <a:ext cx="4808302" cy="4087601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534035" y="2950210"/>
            <a:ext cx="3204210" cy="35312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altLang="en-US" sz="4000">
                <a:solidFill>
                  <a:srgbClr val="FFFFFF"/>
                </a:solidFill>
              </a:rPr>
              <a:t>Ações para </a:t>
            </a:r>
            <a:r>
              <a:rPr lang="pt-BR" altLang="en-US" sz="4000">
                <a:solidFill>
                  <a:srgbClr val="FFFFFF"/>
                </a:solidFill>
              </a:rPr>
              <a:t>C</a:t>
            </a:r>
            <a:r>
              <a:rPr lang="en-US" altLang="en-US" sz="4000">
                <a:solidFill>
                  <a:srgbClr val="FFFFFF"/>
                </a:solidFill>
              </a:rPr>
              <a:t>omunidade</a:t>
            </a:r>
            <a:endParaRPr lang="en-US" sz="40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pt-BR" altLang="en-US" dirty="0"/>
              <a:t>Fevereiro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619276" y="1478392"/>
            <a:ext cx="5383398" cy="4953000"/>
          </a:xfrm>
        </p:spPr>
        <p:txBody>
          <a:bodyPr lIns="91440" tIns="45720" rIns="91440" bIns="45720" anchor="t"/>
          <a:lstStyle/>
          <a:p>
            <a:pPr marL="0" indent="0">
              <a:buNone/>
            </a:pPr>
            <a:endParaRPr lang="pt-BR" altLang="en-US" dirty="0">
              <a:cs typeface="Arial" panose="020B0604020202020204"/>
            </a:endParaRPr>
          </a:p>
          <a:p>
            <a:pPr marL="0" indent="0" algn="just">
              <a:buNone/>
            </a:pPr>
            <a:r>
              <a:rPr lang="pt-BR" altLang="en-US" sz="4000" dirty="0">
                <a:cs typeface="Arial" panose="020B0604020202020204"/>
              </a:rPr>
              <a:t>Foram realizados  mais de 1200 testes para HIV, além de ações de orientação e distribuição de preservativos.</a:t>
            </a:r>
            <a:endParaRPr lang="pt-BR" altLang="en-US" sz="4000" dirty="0">
              <a:cs typeface="Arial" panose="020B0604020202020204"/>
            </a:endParaRPr>
          </a:p>
        </p:txBody>
      </p:sp>
      <p:pic>
        <p:nvPicPr>
          <p:cNvPr id="2" name="Imagem 2" descr="Grupo de pessoas em pé posando para foto&#10;&#10;Descrição gerada automaticament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3224" y="1144235"/>
            <a:ext cx="2742728" cy="2335338"/>
          </a:xfrm>
          <a:prstGeom prst="rect">
            <a:avLst/>
          </a:prstGeom>
        </p:spPr>
      </p:pic>
      <p:pic>
        <p:nvPicPr>
          <p:cNvPr id="3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5808" y="1824267"/>
            <a:ext cx="3228338" cy="3219180"/>
          </a:xfrm>
          <a:prstGeom prst="rect">
            <a:avLst/>
          </a:prstGeom>
        </p:spPr>
      </p:pic>
      <p:pic>
        <p:nvPicPr>
          <p:cNvPr id="6" name="Imagem 6" descr="Pessoas posando para foto&#10;&#10;Descrição gerada automaticamen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24" y="3831250"/>
            <a:ext cx="3102080" cy="280906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9"/>
          <p:cNvPicPr>
            <a:picLocks noChangeAspect="1"/>
          </p:cNvPicPr>
          <p:nvPr/>
        </p:nvPicPr>
        <p:blipFill rotWithShape="1">
          <a:blip r:embed="rId1">
            <a:alphaModFix amt="35000"/>
            <a:duotone>
              <a:prstClr val="black"/>
              <a:schemeClr val="tx2">
                <a:tint val="45000"/>
                <a:satMod val="400000"/>
              </a:schemeClr>
            </a:duotone>
          </a:blip>
          <a:srcRect t="29405" r="2" b="14486"/>
          <a:stretch>
            <a:fillRect/>
          </a:stretch>
        </p:blipFill>
        <p:spPr>
          <a:xfrm>
            <a:off x="-6" y="-8"/>
            <a:ext cx="12188824" cy="6855958"/>
          </a:xfrm>
          <a:prstGeom prst="rect">
            <a:avLst/>
          </a:prstGeom>
        </p:spPr>
      </p:pic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379279" y="1163071"/>
            <a:ext cx="7240282" cy="47018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/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/>
          </a:p>
          <a:p>
            <a:pPr marL="0" indent="0" algn="just">
              <a:lnSpc>
                <a:spcPct val="160000"/>
              </a:lnSpc>
              <a:buNone/>
            </a:pPr>
            <a:r>
              <a:rPr lang="en-US" altLang="en-US" sz="2800" err="1">
                <a:solidFill>
                  <a:schemeClr val="bg1"/>
                </a:solidFill>
              </a:rPr>
              <a:t>Em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comemoração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ao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Dia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Internacional</a:t>
            </a:r>
            <a:r>
              <a:rPr lang="en-US" altLang="en-US" sz="2800" dirty="0">
                <a:solidFill>
                  <a:schemeClr val="bg1"/>
                </a:solidFill>
              </a:rPr>
              <a:t> da Mulher, </a:t>
            </a:r>
            <a:r>
              <a:rPr lang="en-US" altLang="en-US" sz="2800" err="1">
                <a:solidFill>
                  <a:schemeClr val="bg1"/>
                </a:solidFill>
              </a:rPr>
              <a:t>foram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realizadas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ações</a:t>
            </a:r>
            <a:r>
              <a:rPr lang="en-US" altLang="en-US" sz="2800" dirty="0">
                <a:solidFill>
                  <a:schemeClr val="bg1"/>
                </a:solidFill>
              </a:rPr>
              <a:t> de </a:t>
            </a:r>
            <a:r>
              <a:rPr lang="en-US" altLang="en-US" sz="2800" err="1">
                <a:solidFill>
                  <a:schemeClr val="bg1"/>
                </a:solidFill>
              </a:rPr>
              <a:t>saúde</a:t>
            </a:r>
            <a:r>
              <a:rPr lang="en-US" altLang="en-US" sz="2800" dirty="0">
                <a:solidFill>
                  <a:schemeClr val="bg1"/>
                </a:solidFill>
              </a:rPr>
              <a:t> com </a:t>
            </a:r>
            <a:r>
              <a:rPr lang="en-US" altLang="en-US" sz="2800" err="1">
                <a:solidFill>
                  <a:schemeClr val="bg1"/>
                </a:solidFill>
              </a:rPr>
              <a:t>foco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na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prevenção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onde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profissionais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como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nutricionista</a:t>
            </a:r>
            <a:r>
              <a:rPr lang="en-US" altLang="en-US" sz="2800" dirty="0">
                <a:solidFill>
                  <a:schemeClr val="bg1"/>
                </a:solidFill>
              </a:rPr>
              <a:t>, </a:t>
            </a:r>
            <a:r>
              <a:rPr lang="en-US" altLang="en-US" sz="2800" err="1">
                <a:solidFill>
                  <a:schemeClr val="bg1"/>
                </a:solidFill>
              </a:rPr>
              <a:t>fisioterapeuta</a:t>
            </a:r>
            <a:r>
              <a:rPr lang="en-US" altLang="en-US" sz="2800" dirty="0">
                <a:solidFill>
                  <a:schemeClr val="bg1"/>
                </a:solidFill>
              </a:rPr>
              <a:t> e </a:t>
            </a:r>
            <a:r>
              <a:rPr lang="en-US" altLang="en-US" sz="2800" err="1">
                <a:solidFill>
                  <a:schemeClr val="bg1"/>
                </a:solidFill>
              </a:rPr>
              <a:t>enfermeiras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trouxeram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mais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informações</a:t>
            </a:r>
            <a:r>
              <a:rPr lang="en-US" altLang="en-US" sz="2800" dirty="0">
                <a:solidFill>
                  <a:schemeClr val="bg1"/>
                </a:solidFill>
              </a:rPr>
              <a:t> à </a:t>
            </a:r>
            <a:r>
              <a:rPr lang="en-US" altLang="en-US" sz="2800" err="1">
                <a:solidFill>
                  <a:schemeClr val="bg1"/>
                </a:solidFill>
              </a:rPr>
              <a:t>todas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r>
              <a:rPr lang="en-US" altLang="en-US" sz="2800" err="1">
                <a:solidFill>
                  <a:schemeClr val="bg1"/>
                </a:solidFill>
              </a:rPr>
              <a:t>mulheres</a:t>
            </a:r>
            <a:r>
              <a:rPr lang="en-US" altLang="en-US" sz="2800" dirty="0">
                <a:solidFill>
                  <a:schemeClr val="bg1"/>
                </a:solidFill>
              </a:rPr>
              <a:t>.</a:t>
            </a:r>
            <a:r>
              <a:rPr lang="en-US" altLang="en-US" sz="2800" dirty="0"/>
              <a:t>     </a:t>
            </a:r>
            <a:endParaRPr lang="en-US" altLang="en-US" sz="2800">
              <a:cs typeface="Arial" panose="020B0604020202020204"/>
            </a:endParaRPr>
          </a:p>
        </p:txBody>
      </p:sp>
      <p:sp>
        <p:nvSpPr>
          <p:cNvPr id="23" name="Freeform: Shap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523148" y="-2055"/>
            <a:ext cx="4665677" cy="3481643"/>
          </a:xfrm>
          <a:custGeom>
            <a:avLst/>
            <a:gdLst>
              <a:gd name="connsiteX0" fmla="*/ 144173 w 4666892"/>
              <a:gd name="connsiteY0" fmla="*/ 0 h 3481643"/>
              <a:gd name="connsiteX1" fmla="*/ 4666892 w 4666892"/>
              <a:gd name="connsiteY1" fmla="*/ 0 h 3481643"/>
              <a:gd name="connsiteX2" fmla="*/ 4666892 w 4666892"/>
              <a:gd name="connsiteY2" fmla="*/ 2512390 h 3481643"/>
              <a:gd name="connsiteX3" fmla="*/ 4657487 w 4666892"/>
              <a:gd name="connsiteY3" fmla="*/ 2524968 h 3481643"/>
              <a:gd name="connsiteX4" fmla="*/ 2628900 w 4666892"/>
              <a:gd name="connsiteY4" fmla="*/ 3481643 h 3481643"/>
              <a:gd name="connsiteX5" fmla="*/ 0 w 4666892"/>
              <a:gd name="connsiteY5" fmla="*/ 852743 h 3481643"/>
              <a:gd name="connsiteX6" fmla="*/ 118190 w 4666892"/>
              <a:gd name="connsiteY6" fmla="*/ 70989 h 34816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481643">
                <a:moveTo>
                  <a:pt x="144173" y="0"/>
                </a:moveTo>
                <a:lnTo>
                  <a:pt x="4666892" y="0"/>
                </a:lnTo>
                <a:lnTo>
                  <a:pt x="4666892" y="2512390"/>
                </a:lnTo>
                <a:lnTo>
                  <a:pt x="4657487" y="2524968"/>
                </a:lnTo>
                <a:cubicBezTo>
                  <a:pt x="4175308" y="3109233"/>
                  <a:pt x="3445594" y="3481643"/>
                  <a:pt x="2628900" y="3481643"/>
                </a:cubicBezTo>
                <a:cubicBezTo>
                  <a:pt x="1176999" y="3481643"/>
                  <a:pt x="0" y="2304644"/>
                  <a:pt x="0" y="852743"/>
                </a:cubicBezTo>
                <a:cubicBezTo>
                  <a:pt x="0" y="580512"/>
                  <a:pt x="41379" y="317945"/>
                  <a:pt x="118190" y="70989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m 7" descr="Calendário, Quadro de comunicações&#10;&#10;Descrição gerada automaticamente"/>
          <p:cNvPicPr>
            <a:picLocks noChangeAspect="1"/>
          </p:cNvPicPr>
          <p:nvPr/>
        </p:nvPicPr>
        <p:blipFill rotWithShape="1">
          <a:blip r:embed="rId2"/>
          <a:srcRect t="197" r="2" b="1202"/>
          <a:stretch>
            <a:fillRect/>
          </a:stretch>
        </p:blipFill>
        <p:spPr>
          <a:xfrm>
            <a:off x="7687826" y="-2055"/>
            <a:ext cx="4501000" cy="3316924"/>
          </a:xfrm>
          <a:custGeom>
            <a:avLst/>
            <a:gdLst/>
            <a:ahLst/>
            <a:cxnLst/>
            <a:rect l="l" t="t" r="r" b="b"/>
            <a:pathLst>
              <a:path w="4502173" h="3316924">
                <a:moveTo>
                  <a:pt x="154695" y="0"/>
                </a:moveTo>
                <a:lnTo>
                  <a:pt x="4502173" y="0"/>
                </a:lnTo>
                <a:lnTo>
                  <a:pt x="4502173" y="2237639"/>
                </a:lnTo>
                <a:lnTo>
                  <a:pt x="4365663" y="2420191"/>
                </a:lnTo>
                <a:cubicBezTo>
                  <a:pt x="3913696" y="2967849"/>
                  <a:pt x="3229704" y="3316924"/>
                  <a:pt x="2464181" y="3316924"/>
                </a:cubicBezTo>
                <a:cubicBezTo>
                  <a:pt x="1103251" y="3316924"/>
                  <a:pt x="0" y="2213673"/>
                  <a:pt x="0" y="852743"/>
                </a:cubicBezTo>
                <a:cubicBezTo>
                  <a:pt x="0" y="597569"/>
                  <a:pt x="38787" y="351454"/>
                  <a:pt x="110786" y="119971"/>
                </a:cubicBezTo>
                <a:close/>
              </a:path>
            </a:pathLst>
          </a:custGeom>
        </p:spPr>
      </p:pic>
      <p:sp>
        <p:nvSpPr>
          <p:cNvPr id="25" name="Freeform: Shap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602496" y="3918051"/>
            <a:ext cx="3586329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8"/>
          <p:cNvPicPr>
            <a:picLocks noChangeAspect="1"/>
          </p:cNvPicPr>
          <p:nvPr/>
        </p:nvPicPr>
        <p:blipFill rotWithShape="1">
          <a:blip r:embed="rId3"/>
          <a:srcRect t="6896" b="9964"/>
          <a:stretch>
            <a:fillRect/>
          </a:stretch>
        </p:blipFill>
        <p:spPr>
          <a:xfrm>
            <a:off x="8766550" y="4082148"/>
            <a:ext cx="3422283" cy="2775859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</p:spPr>
      </p:pic>
      <p:sp>
        <p:nvSpPr>
          <p:cNvPr id="3" name="Título 4"/>
          <p:cNvSpPr txBox="1"/>
          <p:nvPr/>
        </p:nvSpPr>
        <p:spPr>
          <a:xfrm>
            <a:off x="609441" y="190500"/>
            <a:ext cx="10969943" cy="58261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pt-BR" altLang="en-US" dirty="0"/>
              <a:t>Março</a:t>
            </a:r>
            <a:endParaRPr lang="pt-B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94412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77969" y="4633546"/>
            <a:ext cx="1143581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400" y="4756638"/>
            <a:ext cx="11136953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4000" dirty="0" err="1">
                <a:solidFill>
                  <a:srgbClr val="FFFFFF"/>
                </a:solidFill>
              </a:rPr>
              <a:t>Ainda</a:t>
            </a:r>
            <a:r>
              <a:rPr lang="en-US" altLang="en-US" sz="4000" dirty="0">
                <a:solidFill>
                  <a:srgbClr val="FFFFFF"/>
                </a:solidFill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</a:rPr>
              <a:t>em</a:t>
            </a:r>
            <a:r>
              <a:rPr lang="en-US" altLang="en-US" sz="4000" dirty="0">
                <a:solidFill>
                  <a:srgbClr val="FFFFFF"/>
                </a:solidFill>
              </a:rPr>
              <a:t> </a:t>
            </a:r>
            <a:r>
              <a:rPr lang="pt-BR" altLang="en-US" sz="4000" dirty="0">
                <a:solidFill>
                  <a:srgbClr val="FFFFFF"/>
                </a:solidFill>
              </a:rPr>
              <a:t>M</a:t>
            </a:r>
            <a:r>
              <a:rPr lang="en-US" altLang="en-US" sz="4000" dirty="0" err="1">
                <a:solidFill>
                  <a:srgbClr val="FFFFFF"/>
                </a:solidFill>
              </a:rPr>
              <a:t>arço</a:t>
            </a:r>
            <a:r>
              <a:rPr lang="pt-BR" altLang="en-US" sz="4000" dirty="0" err="1">
                <a:solidFill>
                  <a:srgbClr val="FFFFFF"/>
                </a:solidFill>
              </a:rPr>
              <a:t>: F</a:t>
            </a:r>
            <a:r>
              <a:rPr lang="en-US" altLang="en-US" sz="4000" dirty="0" err="1">
                <a:solidFill>
                  <a:srgbClr val="FFFFFF"/>
                </a:solidFill>
              </a:rPr>
              <a:t>alamos</a:t>
            </a:r>
            <a:r>
              <a:rPr lang="en-US" altLang="en-US" sz="4000" dirty="0">
                <a:solidFill>
                  <a:srgbClr val="FFFFFF"/>
                </a:solidFill>
              </a:rPr>
              <a:t> de </a:t>
            </a:r>
            <a:r>
              <a:rPr lang="en-US" altLang="en-US" sz="4000" dirty="0" err="1">
                <a:solidFill>
                  <a:srgbClr val="FFFFFF"/>
                </a:solidFill>
              </a:rPr>
              <a:t>Tuberculose</a:t>
            </a:r>
            <a:endParaRPr lang="en-US" sz="4000" dirty="0" err="1">
              <a:solidFill>
                <a:srgbClr val="FFFFFF"/>
              </a:solidFill>
              <a:cs typeface="Arial" panose="020B0604020202020204"/>
            </a:endParaRPr>
          </a:p>
        </p:txBody>
      </p:sp>
      <p:pic>
        <p:nvPicPr>
          <p:cNvPr id="3" name="Imagem 3" descr="Grupo de pessoas em pé&#10;&#10;Descrição gerada automaticament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7831" y="1249977"/>
            <a:ext cx="4071913" cy="3045678"/>
          </a:xfrm>
          <a:prstGeom prst="rect">
            <a:avLst/>
          </a:prstGeom>
        </p:spPr>
      </p:pic>
      <p:cxnSp>
        <p:nvCxnSpPr>
          <p:cNvPr id="22" name="Straight Connector 2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09224" y="5738691"/>
            <a:ext cx="7770376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5" descr="Uma imagem contendo Texto&#10;&#10;Descrição gerada automaticamen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981" y="1246541"/>
            <a:ext cx="3995603" cy="30341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1802" y="803325"/>
            <a:ext cx="531315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br>
              <a:rPr lang="en-US" altLang="en-US" sz="2100" dirty="0"/>
            </a:br>
            <a:br>
              <a:rPr lang="en-US" altLang="en-US" sz="2100" dirty="0"/>
            </a:br>
            <a:endParaRPr lang="en-US" altLang="en-US" sz="4000" b="1">
              <a:cs typeface="Arial" panose="020B0604020202020204"/>
            </a:endParaRPr>
          </a:p>
        </p:txBody>
      </p:sp>
      <p:sp>
        <p:nvSpPr>
          <p:cNvPr id="8" name="Espaço Reservado para Conteúdo 7"/>
          <p:cNvSpPr>
            <a:spLocks noGrp="1"/>
          </p:cNvSpPr>
          <p:nvPr>
            <p:ph sz="half" idx="2"/>
          </p:nvPr>
        </p:nvSpPr>
        <p:spPr>
          <a:xfrm>
            <a:off x="237290" y="429564"/>
            <a:ext cx="6049643" cy="3882215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bg1"/>
              </a:solidFill>
              <a:cs typeface="Arial" panose="020B0604020202020204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 dirty="0">
              <a:solidFill>
                <a:schemeClr val="bg1"/>
              </a:solidFill>
              <a:cs typeface="Arial" panose="020B0604020202020204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4000" dirty="0" err="1">
                <a:solidFill>
                  <a:schemeClr val="bg1"/>
                </a:solidFill>
              </a:rPr>
              <a:t>Início</a:t>
            </a:r>
            <a:r>
              <a:rPr lang="en-US" altLang="en-US" sz="4000" dirty="0">
                <a:solidFill>
                  <a:schemeClr val="bg1"/>
                </a:solidFill>
              </a:rPr>
              <a:t> das </a:t>
            </a:r>
            <a:r>
              <a:rPr lang="en-US" altLang="en-US" sz="4000" dirty="0" err="1">
                <a:solidFill>
                  <a:schemeClr val="bg1"/>
                </a:solidFill>
              </a:rPr>
              <a:t>Equipes</a:t>
            </a:r>
            <a:r>
              <a:rPr lang="en-US" altLang="en-US" sz="4000" dirty="0">
                <a:solidFill>
                  <a:schemeClr val="bg1"/>
                </a:solidFill>
              </a:rPr>
              <a:t> de </a:t>
            </a:r>
            <a:r>
              <a:rPr lang="en-US" altLang="en-US" sz="4000" dirty="0" err="1">
                <a:solidFill>
                  <a:schemeClr val="bg1"/>
                </a:solidFill>
              </a:rPr>
              <a:t>Estratégia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em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Saúde</a:t>
            </a:r>
            <a:r>
              <a:rPr lang="en-US" altLang="en-US" sz="4000" dirty="0">
                <a:solidFill>
                  <a:schemeClr val="bg1"/>
                </a:solidFill>
              </a:rPr>
              <a:t> da </a:t>
            </a:r>
            <a:r>
              <a:rPr lang="en-US" altLang="en-US" sz="4000" dirty="0" err="1">
                <a:solidFill>
                  <a:schemeClr val="bg1"/>
                </a:solidFill>
              </a:rPr>
              <a:t>Família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na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Unidade</a:t>
            </a:r>
            <a:r>
              <a:rPr lang="en-US" altLang="en-US" sz="4000" dirty="0">
                <a:solidFill>
                  <a:schemeClr val="bg1"/>
                </a:solidFill>
              </a:rPr>
              <a:t> Gastão, com 2 </a:t>
            </a:r>
            <a:r>
              <a:rPr lang="en-US" altLang="en-US" sz="4000" dirty="0" err="1">
                <a:solidFill>
                  <a:schemeClr val="bg1"/>
                </a:solidFill>
              </a:rPr>
              <a:t>equipes</a:t>
            </a:r>
            <a:endParaRPr lang="en-US" sz="4000">
              <a:solidFill>
                <a:schemeClr val="bg1"/>
              </a:solidFill>
              <a:cs typeface="Arial" panose="020B0604020202020204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4000" dirty="0">
              <a:solidFill>
                <a:schemeClr val="bg1"/>
              </a:solidFill>
              <a:cs typeface="Arial" panose="020B0604020202020204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4000" dirty="0" err="1">
                <a:solidFill>
                  <a:schemeClr val="bg1"/>
                </a:solidFill>
              </a:rPr>
              <a:t>Início</a:t>
            </a:r>
            <a:r>
              <a:rPr lang="en-US" altLang="en-US" sz="4000" dirty="0">
                <a:solidFill>
                  <a:schemeClr val="bg1"/>
                </a:solidFill>
              </a:rPr>
              <a:t> das </a:t>
            </a:r>
            <a:r>
              <a:rPr lang="en-US" altLang="en-US" sz="4000" dirty="0" err="1">
                <a:solidFill>
                  <a:schemeClr val="bg1"/>
                </a:solidFill>
              </a:rPr>
              <a:t>atividades</a:t>
            </a:r>
            <a:r>
              <a:rPr lang="en-US" altLang="en-US" sz="4000" dirty="0">
                <a:solidFill>
                  <a:schemeClr val="bg1"/>
                </a:solidFill>
              </a:rPr>
              <a:t> do Centro de </a:t>
            </a:r>
            <a:r>
              <a:rPr lang="en-US" altLang="en-US" sz="4000" dirty="0" err="1">
                <a:solidFill>
                  <a:schemeClr val="bg1"/>
                </a:solidFill>
              </a:rPr>
              <a:t>Especialidades</a:t>
            </a:r>
            <a:r>
              <a:rPr lang="en-US" altLang="en-US" sz="4000" dirty="0">
                <a:solidFill>
                  <a:schemeClr val="bg1"/>
                </a:solidFill>
              </a:rPr>
              <a:t> no </a:t>
            </a:r>
            <a:r>
              <a:rPr lang="en-US" altLang="en-US" sz="4000" dirty="0" err="1">
                <a:solidFill>
                  <a:schemeClr val="bg1"/>
                </a:solidFill>
              </a:rPr>
              <a:t>Morretes</a:t>
            </a:r>
            <a:endParaRPr lang="en-US" altLang="en-US" sz="4000">
              <a:solidFill>
                <a:schemeClr val="bg1"/>
              </a:solidFill>
              <a:cs typeface="Arial" panose="020B0604020202020204"/>
            </a:endParaRPr>
          </a:p>
        </p:txBody>
      </p:sp>
      <p:sp>
        <p:nvSpPr>
          <p:cNvPr id="18" name="Freeform: Shap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6581065" y="-2008"/>
            <a:ext cx="560776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m 3" descr="Interface gráfica do usuário, Texto&#10;&#10;Descrição gerada automaticamente"/>
          <p:cNvPicPr>
            <a:picLocks noGrp="1" noChangeAspect="1"/>
          </p:cNvPicPr>
          <p:nvPr>
            <p:ph sz="half" idx="1"/>
          </p:nvPr>
        </p:nvPicPr>
        <p:blipFill rotWithShape="1">
          <a:blip r:embed="rId1"/>
          <a:srcRect r="1" b="2035"/>
          <a:stretch>
            <a:fillRect/>
          </a:stretch>
        </p:blipFill>
        <p:spPr>
          <a:xfrm>
            <a:off x="6748383" y="46004"/>
            <a:ext cx="5440442" cy="5654940"/>
          </a:xfrm>
          <a:custGeom>
            <a:avLst/>
            <a:gdLst/>
            <a:ahLst/>
            <a:cxnLst/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5" name="Título 4"/>
          <p:cNvSpPr txBox="1"/>
          <p:nvPr/>
        </p:nvSpPr>
        <p:spPr>
          <a:xfrm>
            <a:off x="609441" y="190500"/>
            <a:ext cx="10969943" cy="582613"/>
          </a:xfrm>
          <a:prstGeom prst="rect">
            <a:avLst/>
          </a:prstGeom>
          <a:noFill/>
          <a:ln w="9525">
            <a:noFill/>
          </a:ln>
        </p:spPr>
        <p:txBody>
          <a:bodyPr lIns="91440" tIns="45720" rIns="91440" bIns="45720" anchor="ctr"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600">
                <a:solidFill>
                  <a:schemeClr val="bg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pt-BR" altLang="en-US" dirty="0"/>
              <a:t>Março</a:t>
            </a:r>
            <a:endParaRPr lang="pt-BR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lowchart: Document 4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8008" y="0"/>
            <a:ext cx="3247179" cy="3400426"/>
          </a:xfrm>
          <a:prstGeom prst="flowChartDocument">
            <a:avLst/>
          </a:prstGeom>
          <a:solidFill>
            <a:srgbClr val="5239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8" descr="Grupo de crianças posando para foto&#10;&#10;Descrição gerada automaticamente"/>
          <p:cNvPicPr>
            <a:picLocks noChangeAspect="1"/>
          </p:cNvPicPr>
          <p:nvPr/>
        </p:nvPicPr>
        <p:blipFill rotWithShape="1">
          <a:blip r:embed="rId1"/>
          <a:srcRect l="2970" r="5243" b="1"/>
          <a:stretch>
            <a:fillRect/>
          </a:stretch>
        </p:blipFill>
        <p:spPr>
          <a:xfrm>
            <a:off x="339831" y="3611771"/>
            <a:ext cx="3622675" cy="27559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7981" y="171162"/>
            <a:ext cx="2839443" cy="23711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Abril as crianças em idade escolar foram o foco</a:t>
            </a:r>
            <a:endParaRPr lang="en-US" sz="32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2" name="Imagem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1036" y="1463030"/>
            <a:ext cx="3719248" cy="4983172"/>
          </a:xfrm>
          <a:prstGeom prst="rect">
            <a:avLst/>
          </a:prstGeom>
        </p:spPr>
      </p:pic>
      <p:pic>
        <p:nvPicPr>
          <p:cNvPr id="16" name="Imagem 16" descr="Grupo de pessoas sentadas ao redor de uma mesa&#10;&#10;Descrição gerada automaticament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232978" y="1478392"/>
            <a:ext cx="3715029" cy="4953000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96778" y="280374"/>
            <a:ext cx="1143581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804" y="737187"/>
            <a:ext cx="11136953" cy="93044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altLang="en-US" sz="4000" dirty="0" err="1">
                <a:solidFill>
                  <a:srgbClr val="FFFFFF"/>
                </a:solidFill>
                <a:cs typeface="Arial" panose="020B0604020202020204"/>
              </a:rPr>
              <a:t>Os</a:t>
            </a:r>
            <a:r>
              <a:rPr lang="en-US" altLang="en-US" sz="4000" dirty="0">
                <a:solidFill>
                  <a:srgbClr val="FFFFFF"/>
                </a:solidFill>
                <a:cs typeface="Arial" panose="020B0604020202020204"/>
              </a:rPr>
              <a:t> </a:t>
            </a:r>
            <a:r>
              <a:rPr lang="en-US" altLang="en-US" sz="4000" dirty="0" err="1">
                <a:solidFill>
                  <a:srgbClr val="FFFFFF"/>
                </a:solidFill>
                <a:cs typeface="Arial" panose="020B0604020202020204"/>
              </a:rPr>
              <a:t>pequenos</a:t>
            </a:r>
            <a:r>
              <a:rPr lang="en-US" altLang="en-US" sz="4000" dirty="0">
                <a:solidFill>
                  <a:srgbClr val="FFFFFF"/>
                </a:solidFill>
                <a:cs typeface="Arial" panose="020B0604020202020204"/>
              </a:rPr>
              <a:t> </a:t>
            </a:r>
            <a:r>
              <a:rPr lang="en-US" altLang="en-US" sz="4000" dirty="0" err="1">
                <a:solidFill>
                  <a:srgbClr val="FFFFFF"/>
                </a:solidFill>
                <a:cs typeface="Arial" panose="020B0604020202020204"/>
              </a:rPr>
              <a:t>também</a:t>
            </a:r>
            <a:r>
              <a:rPr lang="en-US" altLang="en-US" sz="4000" dirty="0">
                <a:solidFill>
                  <a:srgbClr val="FFFFFF"/>
                </a:solidFill>
                <a:cs typeface="Arial" panose="020B0604020202020204"/>
              </a:rPr>
              <a:t> </a:t>
            </a:r>
            <a:r>
              <a:rPr lang="en-US" altLang="en-US" sz="4000" dirty="0" err="1">
                <a:solidFill>
                  <a:srgbClr val="FFFFFF"/>
                </a:solidFill>
                <a:cs typeface="Arial" panose="020B0604020202020204"/>
              </a:rPr>
              <a:t>aprenderam</a:t>
            </a:r>
            <a:r>
              <a:rPr lang="en-US" altLang="en-US" sz="4000" dirty="0">
                <a:solidFill>
                  <a:srgbClr val="FFFFFF"/>
                </a:solidFill>
                <a:cs typeface="Arial" panose="020B0604020202020204"/>
              </a:rPr>
              <a:t> </a:t>
            </a:r>
            <a:r>
              <a:rPr lang="en-US" altLang="en-US" sz="4000" dirty="0" err="1">
                <a:solidFill>
                  <a:srgbClr val="FFFFFF"/>
                </a:solidFill>
                <a:cs typeface="Arial" panose="020B0604020202020204"/>
              </a:rPr>
              <a:t>sobre</a:t>
            </a:r>
            <a:r>
              <a:rPr lang="en-US" altLang="en-US" sz="4000" dirty="0">
                <a:solidFill>
                  <a:srgbClr val="FFFFFF"/>
                </a:solidFill>
                <a:cs typeface="Arial" panose="020B0604020202020204"/>
              </a:rPr>
              <a:t> a </a:t>
            </a:r>
            <a:r>
              <a:rPr lang="pt-BR" altLang="en-US" sz="4000" dirty="0">
                <a:solidFill>
                  <a:srgbClr val="FFFFFF"/>
                </a:solidFill>
                <a:cs typeface="Arial" panose="020B0604020202020204"/>
              </a:rPr>
              <a:t>D</a:t>
            </a:r>
            <a:r>
              <a:rPr lang="en-US" altLang="en-US" sz="4000" dirty="0">
                <a:solidFill>
                  <a:srgbClr val="FFFFFF"/>
                </a:solidFill>
                <a:cs typeface="Arial" panose="020B0604020202020204"/>
              </a:rPr>
              <a:t>engue com as </a:t>
            </a:r>
            <a:r>
              <a:rPr lang="en-US" altLang="en-US" sz="4000" dirty="0" err="1">
                <a:solidFill>
                  <a:srgbClr val="FFFFFF"/>
                </a:solidFill>
                <a:cs typeface="Arial" panose="020B0604020202020204"/>
              </a:rPr>
              <a:t>equipes</a:t>
            </a:r>
            <a:r>
              <a:rPr lang="en-US" altLang="en-US" sz="4000" dirty="0">
                <a:solidFill>
                  <a:srgbClr val="FFFFFF"/>
                </a:solidFill>
                <a:cs typeface="Arial" panose="020B0604020202020204"/>
              </a:rPr>
              <a:t> de </a:t>
            </a:r>
            <a:r>
              <a:rPr lang="pt-BR" altLang="en-US" sz="4000" dirty="0">
                <a:solidFill>
                  <a:srgbClr val="FFFFFF"/>
                </a:solidFill>
                <a:cs typeface="Arial" panose="020B0604020202020204"/>
              </a:rPr>
              <a:t>S</a:t>
            </a:r>
            <a:r>
              <a:rPr lang="en-US" altLang="en-US" sz="4000" dirty="0" err="1">
                <a:solidFill>
                  <a:srgbClr val="FFFFFF"/>
                </a:solidFill>
                <a:cs typeface="Arial" panose="020B0604020202020204"/>
              </a:rPr>
              <a:t>aúde</a:t>
            </a:r>
            <a:endParaRPr lang="en-US" altLang="en-US" sz="4000" dirty="0" err="1">
              <a:solidFill>
                <a:srgbClr val="FFFFFF"/>
              </a:solidFill>
              <a:cs typeface="Arial" panose="020B0604020202020204"/>
            </a:endParaRPr>
          </a:p>
        </p:txBody>
      </p:sp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29497" y="1522292"/>
            <a:ext cx="7770376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480" y="2891559"/>
            <a:ext cx="5454496" cy="3068154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114685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3394" y="2891559"/>
            <a:ext cx="5454496" cy="306815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4707130" y="3509963"/>
            <a:ext cx="7090368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20513" y="3812954"/>
            <a:ext cx="6463603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000" dirty="0" err="1">
                <a:solidFill>
                  <a:srgbClr val="FFFFFF"/>
                </a:solidFill>
              </a:rPr>
              <a:t>Agentes</a:t>
            </a:r>
            <a:r>
              <a:rPr lang="en-US" altLang="en-US" sz="3000" dirty="0">
                <a:solidFill>
                  <a:srgbClr val="FFFFFF"/>
                </a:solidFill>
              </a:rPr>
              <a:t> de </a:t>
            </a:r>
            <a:r>
              <a:rPr lang="en-US" altLang="en-US" sz="3000" dirty="0" err="1">
                <a:solidFill>
                  <a:srgbClr val="FFFFFF"/>
                </a:solidFill>
              </a:rPr>
              <a:t>Endemias</a:t>
            </a:r>
            <a:r>
              <a:rPr lang="en-US" altLang="en-US" sz="3000" dirty="0">
                <a:solidFill>
                  <a:srgbClr val="FFFFFF"/>
                </a:solidFill>
              </a:rPr>
              <a:t> </a:t>
            </a:r>
            <a:r>
              <a:rPr lang="en-US" altLang="en-US" sz="3000" dirty="0" err="1">
                <a:solidFill>
                  <a:srgbClr val="FFFFFF"/>
                </a:solidFill>
              </a:rPr>
              <a:t>visitaram</a:t>
            </a:r>
            <a:r>
              <a:rPr lang="en-US" altLang="en-US" sz="3000" dirty="0">
                <a:solidFill>
                  <a:srgbClr val="FFFFFF"/>
                </a:solidFill>
              </a:rPr>
              <a:t> as </a:t>
            </a:r>
            <a:r>
              <a:rPr lang="en-US" altLang="en-US" sz="3000" dirty="0" err="1">
                <a:solidFill>
                  <a:srgbClr val="FFFFFF"/>
                </a:solidFill>
              </a:rPr>
              <a:t>escolas</a:t>
            </a:r>
            <a:r>
              <a:rPr lang="en-US" altLang="en-US" sz="3000" dirty="0">
                <a:solidFill>
                  <a:srgbClr val="FFFFFF"/>
                </a:solidFill>
              </a:rPr>
              <a:t> para </a:t>
            </a:r>
            <a:r>
              <a:rPr lang="en-US" altLang="en-US" sz="3000" dirty="0" err="1">
                <a:solidFill>
                  <a:srgbClr val="FFFFFF"/>
                </a:solidFill>
              </a:rPr>
              <a:t>falar</a:t>
            </a:r>
            <a:r>
              <a:rPr lang="en-US" altLang="en-US" sz="3000" dirty="0">
                <a:solidFill>
                  <a:srgbClr val="FFFFFF"/>
                </a:solidFill>
              </a:rPr>
              <a:t> </a:t>
            </a:r>
            <a:r>
              <a:rPr lang="en-US" alt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sobre</a:t>
            </a:r>
            <a:r>
              <a:rPr lang="en-US" alt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o </a:t>
            </a:r>
            <a:r>
              <a:rPr lang="en-US" alt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combate</a:t>
            </a:r>
            <a:r>
              <a:rPr lang="en-US" alt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ao</a:t>
            </a:r>
            <a:r>
              <a:rPr lang="en-US" alt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mosquito </a:t>
            </a:r>
            <a:r>
              <a:rPr lang="en-US" alt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transmissor</a:t>
            </a:r>
            <a:r>
              <a:rPr lang="en-US" alt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 dengue</a:t>
            </a:r>
            <a:endParaRPr lang="en-US" alt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agem 9" descr="Grupo de pessoas sentadas ao redor de uma mesa&#10;&#10;Descrição gerada automaticamente"/>
          <p:cNvPicPr>
            <a:picLocks noChangeAspect="1"/>
          </p:cNvPicPr>
          <p:nvPr/>
        </p:nvPicPr>
        <p:blipFill rotWithShape="1">
          <a:blip r:embed="rId1"/>
          <a:srcRect l="6693" r="16577"/>
          <a:stretch>
            <a:fillRect/>
          </a:stretch>
        </p:blipFill>
        <p:spPr>
          <a:xfrm>
            <a:off x="317552" y="299363"/>
            <a:ext cx="4159368" cy="3049204"/>
          </a:xfrm>
          <a:prstGeom prst="rect">
            <a:avLst/>
          </a:prstGeom>
        </p:spPr>
      </p:pic>
      <p:pic>
        <p:nvPicPr>
          <p:cNvPr id="7" name="Imagem 7" descr="Salão com pessoas ao redor&#10;&#10;Descrição gerada automaticamente"/>
          <p:cNvPicPr>
            <a:picLocks noChangeAspect="1"/>
          </p:cNvPicPr>
          <p:nvPr/>
        </p:nvPicPr>
        <p:blipFill rotWithShape="1">
          <a:blip r:embed="rId2"/>
          <a:srcRect t="13342" b="31068"/>
          <a:stretch>
            <a:fillRect/>
          </a:stretch>
        </p:blipFill>
        <p:spPr>
          <a:xfrm>
            <a:off x="4653083" y="299363"/>
            <a:ext cx="7215206" cy="3008188"/>
          </a:xfrm>
          <a:prstGeom prst="rect">
            <a:avLst/>
          </a:prstGeom>
        </p:spPr>
      </p:pic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5136948" y="5443086"/>
            <a:ext cx="6399134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m 5" descr="Grupo de pessoas posando para foto em frente a computador&#10;&#10;Descrição gerada automaticamente"/>
          <p:cNvPicPr>
            <a:picLocks noChangeAspect="1"/>
          </p:cNvPicPr>
          <p:nvPr/>
        </p:nvPicPr>
        <p:blipFill rotWithShape="1">
          <a:blip r:embed="rId3"/>
          <a:srcRect l="13860" r="8845" b="3"/>
          <a:stretch>
            <a:fillRect/>
          </a:stretch>
        </p:blipFill>
        <p:spPr>
          <a:xfrm>
            <a:off x="317552" y="3509433"/>
            <a:ext cx="4159368" cy="30268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tf02801115</Template>
  <TotalTime>0</TotalTime>
  <Words>1289</Words>
  <Application>WPS Presentation</Application>
  <PresentationFormat>Personalizar</PresentationFormat>
  <Paragraphs>68</Paragraphs>
  <Slides>13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2" baseType="lpstr">
      <vt:lpstr>Arial</vt:lpstr>
      <vt:lpstr>SimSun</vt:lpstr>
      <vt:lpstr>Wingdings</vt:lpstr>
      <vt:lpstr>Microsoft YaHei</vt:lpstr>
      <vt:lpstr>Arial Unicode MS</vt:lpstr>
      <vt:lpstr>Century</vt:lpstr>
      <vt:lpstr>Arial</vt:lpstr>
      <vt:lpstr>Calibri</vt:lpstr>
      <vt:lpstr>Data Pie Charts</vt:lpstr>
      <vt:lpstr>PRESTAÇÃO DE CONTAS   JANEIRO - ABRIL  1º QUADRIMESTRE DE 2022</vt:lpstr>
      <vt:lpstr>Ações para Comunidade</vt:lpstr>
      <vt:lpstr>Fevereiro</vt:lpstr>
      <vt:lpstr>PowerPoint 演示文稿</vt:lpstr>
      <vt:lpstr>Ainda em Março: Falamos de Tuberculose</vt:lpstr>
      <vt:lpstr>  </vt:lpstr>
      <vt:lpstr>Abril as crianças em idade escolar foram o foco</vt:lpstr>
      <vt:lpstr>Os pequenos também aprenderam sobre a Dengue com as equipes de Saúde</vt:lpstr>
      <vt:lpstr>Agentes de Endemias visitaram as escolas para falar sobre o combate ao mosquito transmissor da dengue</vt:lpstr>
      <vt:lpstr>Retomamos os Grupos de Gestantes </vt:lpstr>
      <vt:lpstr>Grupo de Caminhada</vt:lpstr>
      <vt:lpstr>Iniciamos Shantala para os bebês</vt:lpstr>
      <vt:lpstr>SECRETARIA MUNICIPAL DE SAÚDE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do Título</dc:title>
  <dc:creator>usuario</dc:creator>
  <cp:lastModifiedBy>google1594839836</cp:lastModifiedBy>
  <cp:revision>594</cp:revision>
  <dcterms:created xsi:type="dcterms:W3CDTF">2018-05-26T17:21:00Z</dcterms:created>
  <dcterms:modified xsi:type="dcterms:W3CDTF">2022-09-22T12:17:55Z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KSOProductBuildVer">
    <vt:lpwstr>1046-11.2.0.11306</vt:lpwstr>
  </property>
  <property fmtid="{D5CDD505-2E9C-101B-9397-08002B2CF9AE}" pid="9" name="ICV">
    <vt:lpwstr>4AF3AA347E9E4C5F8220A74596218013</vt:lpwstr>
  </property>
</Properties>
</file>