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6"/>
  </p:handoutMasterIdLst>
  <p:sldIdLst>
    <p:sldId id="256" r:id="rId3"/>
    <p:sldId id="419" r:id="rId5"/>
    <p:sldId id="317" r:id="rId6"/>
    <p:sldId id="325" r:id="rId7"/>
    <p:sldId id="530" r:id="rId8"/>
    <p:sldId id="318" r:id="rId9"/>
    <p:sldId id="423" r:id="rId10"/>
    <p:sldId id="422" r:id="rId11"/>
    <p:sldId id="466" r:id="rId12"/>
    <p:sldId id="425" r:id="rId13"/>
    <p:sldId id="788" r:id="rId14"/>
    <p:sldId id="809" r:id="rId15"/>
    <p:sldId id="328" r:id="rId16"/>
    <p:sldId id="441" r:id="rId17"/>
    <p:sldId id="327" r:id="rId18"/>
    <p:sldId id="746" r:id="rId19"/>
    <p:sldId id="705" r:id="rId20"/>
    <p:sldId id="600" r:id="rId21"/>
    <p:sldId id="729" r:id="rId22"/>
    <p:sldId id="704" r:id="rId23"/>
    <p:sldId id="601" r:id="rId24"/>
    <p:sldId id="730" r:id="rId25"/>
    <p:sldId id="731" r:id="rId26"/>
    <p:sldId id="533" r:id="rId27"/>
    <p:sldId id="571" r:id="rId28"/>
    <p:sldId id="448" r:id="rId29"/>
    <p:sldId id="458" r:id="rId30"/>
    <p:sldId id="733" r:id="rId31"/>
    <p:sldId id="437" r:id="rId32"/>
    <p:sldId id="630" r:id="rId33"/>
    <p:sldId id="454" r:id="rId34"/>
    <p:sldId id="694" r:id="rId35"/>
  </p:sldIdLst>
  <p:sldSz cx="12188825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C96"/>
    <a:srgbClr val="F8E57F"/>
    <a:srgbClr val="0C45C6"/>
    <a:srgbClr val="256DB7"/>
    <a:srgbClr val="0766D4"/>
    <a:srgbClr val="0B5FD1"/>
    <a:srgbClr val="0671EA"/>
    <a:srgbClr val="1552D1"/>
    <a:srgbClr val="2D61B7"/>
    <a:srgbClr val="1D4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4" autoAdjust="0"/>
    <p:restoredTop sz="94624" autoAdjust="0"/>
  </p:normalViewPr>
  <p:slideViewPr>
    <p:cSldViewPr>
      <p:cViewPr varScale="1">
        <p:scale>
          <a:sx n="64" d="100"/>
          <a:sy n="64" d="100"/>
        </p:scale>
        <p:origin x="748" y="36"/>
      </p:cViewPr>
      <p:guideLst>
        <p:guide pos="3903"/>
        <p:guide orient="horz" pos="20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718"/>
        <p:guide pos="219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30/06/2016</a:t>
            </a:r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4A4844B-5D5D-4D8E-9E71-6B297DF4019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30/06/2016</a:t>
            </a:r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8DE0FDE7-FE71-46E3-9512-437B13AD5F46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97" y="-3175"/>
            <a:ext cx="12201522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213" y="1125538"/>
            <a:ext cx="9209334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213" y="2351088"/>
            <a:ext cx="9215682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190500"/>
            <a:ext cx="2742486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190500"/>
            <a:ext cx="802431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38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3"/>
            <a:ext cx="10512862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174750"/>
            <a:ext cx="5383398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174750"/>
            <a:ext cx="5383398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9" y="365125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99" y="1681163"/>
            <a:ext cx="51569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99" y="2505075"/>
            <a:ext cx="515697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23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236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9" y="457200"/>
            <a:ext cx="3931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367" y="987425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99" y="2057400"/>
            <a:ext cx="3931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9" y="457200"/>
            <a:ext cx="3931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367" y="987425"/>
            <a:ext cx="6170593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99" y="2057400"/>
            <a:ext cx="3931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5174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441" y="190500"/>
            <a:ext cx="10969943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441" y="1174750"/>
            <a:ext cx="10969943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4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726" y="2572385"/>
            <a:ext cx="10969943" cy="582613"/>
          </a:xfrm>
        </p:spPr>
        <p:txBody>
          <a:bodyPr rtlCol="0"/>
          <a:lstStyle/>
          <a:p>
            <a:pPr algn="ctr" rtl="0"/>
            <a:r>
              <a:rPr lang="pt-BR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PRESTAÇÃO DE CONTAS  </a:t>
            </a:r>
            <a:br>
              <a:rPr lang="pt-BR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t-BR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1º QUADRIMESTRE DE 2021</a:t>
            </a:r>
            <a:endParaRPr lang="pt-BR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87120" y="-44450"/>
            <a:ext cx="9509125" cy="1020445"/>
          </a:xfrm>
        </p:spPr>
        <p:txBody>
          <a:bodyPr rtlCol="0">
            <a:normAutofit fontScale="70000"/>
            <a:scene3d>
              <a:camera prst="orthographicFront"/>
              <a:lightRig rig="threePt" dir="t"/>
            </a:scene3d>
          </a:bodyPr>
          <a:lstStyle/>
          <a:p>
            <a:pPr marL="0" indent="0" algn="ctr" rtl="0">
              <a:buNone/>
            </a:pPr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PREFEITURA MUNICIPAL DE ITAPEMA</a:t>
            </a:r>
            <a:endParaRPr lang="pt-B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ctr" rtl="0">
              <a:buNone/>
            </a:pPr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SECRETARIA MUNICIPAL DE SAÚDE </a:t>
            </a:r>
            <a:endParaRPr lang="pt-B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ctr" rtl="0">
              <a:buNone/>
            </a:pPr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FUNDO MUNICIPAL DE SAÚDE  </a:t>
            </a:r>
            <a:endParaRPr lang="pt-B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ctr" rtl="0">
              <a:buNone/>
            </a:pPr>
            <a:endParaRPr lang="pt-B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r" rtl="0"/>
            <a:endParaRPr lang="pt-B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Espaço Reservado para Conteúdo 3" descr="logo-sus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052820" y="5593080"/>
            <a:ext cx="1419225" cy="931545"/>
          </a:xfrm>
          <a:prstGeom prst="rect">
            <a:avLst/>
          </a:prstGeom>
        </p:spPr>
      </p:pic>
      <p:sp>
        <p:nvSpPr>
          <p:cNvPr id="14" name="Espaço Reservado para Conteúdo 2"/>
          <p:cNvSpPr>
            <a:spLocks noGrp="1"/>
          </p:cNvSpPr>
          <p:nvPr/>
        </p:nvSpPr>
        <p:spPr>
          <a:xfrm>
            <a:off x="3577590" y="4162425"/>
            <a:ext cx="5045075" cy="1354455"/>
          </a:xfrm>
          <a:prstGeom prst="rect">
            <a:avLst/>
          </a:prstGeom>
          <a:noFill/>
          <a:ln w="9525">
            <a:noFill/>
          </a:ln>
        </p:spPr>
        <p:txBody>
          <a:bodyPr rtlCol="0"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pt-BR" sz="1800" b="1" dirty="0">
                <a:solidFill>
                  <a:schemeClr val="tx1"/>
                </a:solidFill>
                <a:effectLst/>
              </a:rPr>
              <a:t>ALEXANDRE FURTADO K. DOS SANTOS </a:t>
            </a:r>
            <a:endParaRPr lang="pt-BR" sz="1800" b="1" dirty="0">
              <a:solidFill>
                <a:schemeClr val="tx1"/>
              </a:solidFill>
              <a:effectLst/>
            </a:endParaRPr>
          </a:p>
          <a:p>
            <a:pPr marL="0" indent="0" algn="ctr" rtl="0">
              <a:buNone/>
            </a:pPr>
            <a:r>
              <a:rPr lang="pt-BR" sz="1800" b="1" dirty="0">
                <a:solidFill>
                  <a:schemeClr val="tx1"/>
                </a:solidFill>
                <a:effectLst/>
              </a:rPr>
              <a:t>GESTOR MUNICIPAL  </a:t>
            </a:r>
            <a:endParaRPr lang="pt-BR" sz="2800" b="1" dirty="0">
              <a:solidFill>
                <a:schemeClr val="tx1"/>
              </a:solidFill>
              <a:effectLst/>
            </a:endParaRPr>
          </a:p>
          <a:p>
            <a:pPr marL="0" indent="0" algn="ctr" rtl="0">
              <a:buNone/>
            </a:pPr>
            <a:endParaRPr lang="pt-BR" sz="2800" b="1" dirty="0">
              <a:solidFill>
                <a:schemeClr val="accent1"/>
              </a:solidFill>
              <a:effectLst/>
            </a:endParaRPr>
          </a:p>
          <a:p>
            <a:pPr algn="r" rtl="0"/>
            <a:endParaRPr lang="pt-BR" sz="2800" b="1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15" name="Imagem 14" descr="SAU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692140"/>
            <a:ext cx="1109980" cy="845185"/>
          </a:xfrm>
          <a:prstGeom prst="rect">
            <a:avLst/>
          </a:prstGeom>
        </p:spPr>
      </p:pic>
      <p:pic>
        <p:nvPicPr>
          <p:cNvPr id="16" name="Imagem 0" descr="logo prefa horizontal 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297" y="5762625"/>
            <a:ext cx="2038350" cy="617220"/>
          </a:xfrm>
          <a:prstGeom prst="rect">
            <a:avLst/>
          </a:prstGeom>
        </p:spPr>
      </p:pic>
      <p:pic>
        <p:nvPicPr>
          <p:cNvPr id="18" name="Imagem 17" descr="Logotipo_da_Anvis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20" y="5605780"/>
            <a:ext cx="1132840" cy="90614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BD3"/>
            </a:gs>
            <a:gs pos="100000">
              <a:srgbClr val="03437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0245" y="190500"/>
            <a:ext cx="9619615" cy="58293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p>
            <a:pPr algn="l"/>
            <a:r>
              <a:rPr lang="pt-BR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RECEITAS</a:t>
            </a:r>
            <a:br>
              <a:rPr lang="pt-BR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altLang="en-US" sz="1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REPASSES FUNDO NACIONAL DE SAÚDE - RESUMO</a:t>
            </a:r>
            <a:endParaRPr lang="pt-BR" altLang="en-US" sz="18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aixa de Texto 5"/>
          <p:cNvSpPr txBox="1"/>
          <p:nvPr/>
        </p:nvSpPr>
        <p:spPr>
          <a:xfrm>
            <a:off x="7557135" y="6256020"/>
            <a:ext cx="376809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r"/>
            <a:r>
              <a:rPr lang="pt-BR" altLang="en-US" sz="1200" b="1">
                <a:sym typeface="+mn-ea"/>
              </a:rPr>
              <a:t>FONTE:</a:t>
            </a:r>
            <a:r>
              <a:rPr lang="pt-BR" altLang="en-US" sz="1200">
                <a:sym typeface="+mn-ea"/>
              </a:rPr>
              <a:t> https://consultafns.saude.gov.br/#/detalhada</a:t>
            </a:r>
            <a:endParaRPr lang="pt-BR" altLang="en-US" sz="1200">
              <a:sym typeface="+mn-ea"/>
            </a:endParaRPr>
          </a:p>
        </p:txBody>
      </p:sp>
      <p:pic>
        <p:nvPicPr>
          <p:cNvPr id="5" name="Imagem 4" descr="imag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165" y="5732145"/>
            <a:ext cx="938530" cy="799465"/>
          </a:xfrm>
          <a:prstGeom prst="rect">
            <a:avLst/>
          </a:prstGeom>
        </p:spPr>
      </p:pic>
      <p:sp>
        <p:nvSpPr>
          <p:cNvPr id="13" name="Seta para baixo da legenda 12"/>
          <p:cNvSpPr/>
          <p:nvPr/>
        </p:nvSpPr>
        <p:spPr>
          <a:xfrm>
            <a:off x="1356995" y="1663065"/>
            <a:ext cx="3535680" cy="1007745"/>
          </a:xfrm>
          <a:prstGeom prst="downArrowCallout">
            <a:avLst/>
          </a:prstGeom>
          <a:solidFill>
            <a:srgbClr val="F3DC9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BR" altLang="en-US" b="1">
                <a:solidFill>
                  <a:schemeClr val="tx1"/>
                </a:solidFill>
              </a:rPr>
              <a:t>CUSTEIO  </a:t>
            </a:r>
            <a:endParaRPr lang="pt-BR" altLang="en-US" b="1">
              <a:solidFill>
                <a:schemeClr val="tx1"/>
              </a:solidFill>
            </a:endParaRPr>
          </a:p>
        </p:txBody>
      </p:sp>
      <p:sp>
        <p:nvSpPr>
          <p:cNvPr id="15" name="Seta para baixo da legenda 14"/>
          <p:cNvSpPr/>
          <p:nvPr/>
        </p:nvSpPr>
        <p:spPr>
          <a:xfrm>
            <a:off x="6898640" y="1663065"/>
            <a:ext cx="3612515" cy="1007745"/>
          </a:xfrm>
          <a:prstGeom prst="downArrowCallout">
            <a:avLst/>
          </a:prstGeom>
          <a:solidFill>
            <a:srgbClr val="F3DC9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BR" altLang="en-US" b="1">
                <a:solidFill>
                  <a:schemeClr val="tx1"/>
                </a:solidFill>
              </a:rPr>
              <a:t>INVESTIMENTO  </a:t>
            </a:r>
            <a:endParaRPr lang="pt-BR" altLang="en-US" b="1">
              <a:solidFill>
                <a:schemeClr val="tx1"/>
              </a:solidFill>
            </a:endParaRPr>
          </a:p>
        </p:txBody>
      </p:sp>
      <p:sp>
        <p:nvSpPr>
          <p:cNvPr id="7" name="Fluxograma: Terminator 6"/>
          <p:cNvSpPr/>
          <p:nvPr/>
        </p:nvSpPr>
        <p:spPr>
          <a:xfrm>
            <a:off x="7439660" y="2894330"/>
            <a:ext cx="2639060" cy="864235"/>
          </a:xfrm>
          <a:prstGeom prst="flowChartTerminator">
            <a:avLst/>
          </a:prstGeom>
          <a:gradFill rotWithShape="0"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b="1">
                <a:solidFill>
                  <a:schemeClr val="bg1"/>
                </a:solidFill>
                <a:sym typeface="+mn-ea"/>
              </a:rPr>
              <a:t>R$ 0,00</a:t>
            </a:r>
            <a:endParaRPr kumimoji="0" lang="pt-B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Fluxograma: Terminator 7"/>
          <p:cNvSpPr/>
          <p:nvPr/>
        </p:nvSpPr>
        <p:spPr>
          <a:xfrm>
            <a:off x="1720850" y="2894330"/>
            <a:ext cx="2808605" cy="864235"/>
          </a:xfrm>
          <a:prstGeom prst="flowChartTerminator">
            <a:avLst/>
          </a:prstGeom>
          <a:gradFill rotWithShape="0"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algn="ctr">
              <a:buNone/>
            </a:pPr>
            <a:r>
              <a:rPr lang="pt-BR" altLang="en-US" b="1">
                <a:solidFill>
                  <a:schemeClr val="bg1"/>
                </a:solidFill>
                <a:sym typeface="+mn-ea"/>
              </a:rPr>
              <a:t>R$ 3.426.261,13</a:t>
            </a:r>
            <a:endParaRPr kumimoji="0" lang="pt-B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1" name="Curvo Seta para a direita 20"/>
          <p:cNvSpPr/>
          <p:nvPr/>
        </p:nvSpPr>
        <p:spPr>
          <a:xfrm>
            <a:off x="2843530" y="4081145"/>
            <a:ext cx="562610" cy="1257935"/>
          </a:xfrm>
          <a:prstGeom prst="curvedRightArrow">
            <a:avLst>
              <a:gd name="adj1" fmla="val 27037"/>
              <a:gd name="adj2" fmla="val 50000"/>
              <a:gd name="adj3" fmla="val 25000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2" name="Curvo Seta para a esquerda 21"/>
          <p:cNvSpPr/>
          <p:nvPr/>
        </p:nvSpPr>
        <p:spPr>
          <a:xfrm>
            <a:off x="8430260" y="4035425"/>
            <a:ext cx="657860" cy="1349375"/>
          </a:xfrm>
          <a:prstGeom prst="curvedLef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3" name="Espaço Reservado para Conteúdo 13" descr="su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65" y="158115"/>
            <a:ext cx="777240" cy="7283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Fluxograma: Terminator 3"/>
          <p:cNvSpPr/>
          <p:nvPr/>
        </p:nvSpPr>
        <p:spPr>
          <a:xfrm>
            <a:off x="4226560" y="4807585"/>
            <a:ext cx="3545840" cy="864235"/>
          </a:xfrm>
          <a:prstGeom prst="flowChartTerminator">
            <a:avLst/>
          </a:prstGeom>
          <a:solidFill>
            <a:srgbClr val="F3DC9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algn="ctr">
              <a:buNone/>
            </a:pPr>
            <a:r>
              <a:rPr lang="pt-BR" altLang="en-US" sz="2600" b="1">
                <a:solidFill>
                  <a:schemeClr val="tx1"/>
                </a:solidFill>
                <a:sym typeface="+mn-ea"/>
              </a:rPr>
              <a:t>R$ </a:t>
            </a:r>
            <a:r>
              <a:rPr lang="pt-BR" altLang="en-US" sz="2600" b="1">
                <a:latin typeface="Calibri" panose="020F0502020204030204" charset="-122"/>
                <a:sym typeface="+mn-ea"/>
              </a:rPr>
              <a:t>3.426.261,13</a:t>
            </a:r>
            <a:endParaRPr kumimoji="0" lang="pt-BR" altLang="en-US" sz="2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pt-BR" altLang="en-US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</a:br>
            <a:br>
              <a:rPr lang="pt-BR" altLang="en-US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</a:br>
            <a:r>
              <a:rPr lang="pt-BR" altLang="en-US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RECEITAS</a:t>
            </a:r>
            <a:br>
              <a:rPr lang="pt-BR" altLang="en-US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</a:br>
            <a:r>
              <a:rPr lang="pt-BR" altLang="en-US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REPASSES FUNDO ESTADUAL DE SAÚDE - CUSTEIO</a:t>
            </a:r>
            <a:br>
              <a:rPr lang="pt-BR" altLang="en-US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</a:br>
            <a:br>
              <a:rPr lang="pt-BR" altLang="en-US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pt-BR" altLang="en-US" sz="2400"/>
          </a:p>
        </p:txBody>
      </p:sp>
      <p:graphicFrame>
        <p:nvGraphicFramePr>
          <p:cNvPr id="5" name="Espaço Reservado para Conteúdo 4"/>
          <p:cNvGraphicFramePr/>
          <p:nvPr>
            <p:ph sz="half" idx="1"/>
          </p:nvPr>
        </p:nvGraphicFramePr>
        <p:xfrm>
          <a:off x="609600" y="1205865"/>
          <a:ext cx="10671175" cy="4981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4280"/>
                <a:gridCol w="3096895"/>
              </a:tblGrid>
              <a:tr h="4445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2000">
                          <a:solidFill>
                            <a:schemeClr val="tx1"/>
                          </a:solidFill>
                          <a:sym typeface="+mn-ea"/>
                        </a:rPr>
                        <a:t>AÇÃO DETALHADA  (ESTADUAL)</a:t>
                      </a:r>
                      <a:endParaRPr lang="pt-BR" altLang="en-US" sz="20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2000">
                          <a:solidFill>
                            <a:schemeClr val="tx1"/>
                          </a:solidFill>
                        </a:rPr>
                        <a:t>VALOR (R$)</a:t>
                      </a:r>
                      <a:endParaRPr lang="pt-BR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</a:tr>
              <a:tr h="3206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FARM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Á</a:t>
                      </a: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CIA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97.968,00</a:t>
                      </a:r>
                      <a:endParaRPr lang="pt-BR" sz="1600" b="1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68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FARM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Á</a:t>
                      </a: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CIA - ACORDO JUDICIAL 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6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16.260,40</a:t>
                      </a:r>
                      <a:endParaRPr lang="pt-BR" altLang="en-US" sz="1600" b="1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ATENÇÃO BÁSICA - NASF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6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0,00</a:t>
                      </a:r>
                      <a:endParaRPr lang="pt-BR" altLang="en-US" sz="1600" b="1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ATENÇÃO BÁSICA - NASF - ACORDO JUDICIAL 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2.742,84</a:t>
                      </a:r>
                      <a:endParaRPr lang="pt-BR" altLang="en-US" sz="1600" b="1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ATENÇÃO BÁSICA - CEO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pt-BR" sz="16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16.500,00</a:t>
                      </a:r>
                      <a:endParaRPr lang="pt-BR" sz="1600" b="1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ATENÇÃO BÁSICA - CEO - ACORDO JUDICIAL 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3.771,74</a:t>
                      </a:r>
                      <a:endParaRPr lang="pt-BR" sz="1600" b="1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ATENÇÃO BÁSICA - PR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Ó</a:t>
                      </a: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TESES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14.397</a:t>
                      </a:r>
                      <a:r>
                        <a:rPr lang="pt-BR" altLang="en-US" sz="16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,54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32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ATENÇÃO BÁSICA 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0,00</a:t>
                      </a:r>
                      <a:endParaRPr lang="pt-BR" altLang="en-US" sz="1600" b="1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00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ATENÇÃO BÁSICA - ACORDO JUDICIAL 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52.733,96</a:t>
                      </a:r>
                      <a:endParaRPr lang="pt-BR" sz="1600" b="1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22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b="0">
                          <a:solidFill>
                            <a:srgbClr val="444444"/>
                          </a:solidFill>
                          <a:latin typeface="Calibri" panose="020F0502020204030204" charset="-122"/>
                        </a:rPr>
                        <a:t>COFINANCIAMENTO/NASF/EQUIPES DE SAÚDE BUCAL</a:t>
                      </a:r>
                      <a:endParaRPr lang="en-US" altLang="en-US" b="0">
                        <a:solidFill>
                          <a:srgbClr val="444444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228.560,88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117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pt-BR" altLang="en-US" sz="1600" b="0">
                          <a:solidFill>
                            <a:schemeClr val="tx1"/>
                          </a:solidFill>
                        </a:rPr>
                        <a:t>SISTEMA PRISIONAL</a:t>
                      </a:r>
                      <a:endParaRPr lang="pt-BR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 b="1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1.195,17</a:t>
                      </a:r>
                      <a:endParaRPr lang="pt-BR" altLang="en-US" sz="1600" b="1">
                        <a:solidFill>
                          <a:schemeClr val="tx1"/>
                        </a:solidFill>
                        <a:latin typeface="Calibri" panose="020F0502020204030204" charset="0"/>
                        <a:cs typeface="Calibri" panose="020F0502020204030204" charset="0"/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117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pt-BR" altLang="en-US" sz="1600" b="1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pt-B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800" b="1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434.096,23</a:t>
                      </a:r>
                      <a:endParaRPr lang="pt-BR" altLang="en-US" sz="1800" b="1">
                        <a:solidFill>
                          <a:schemeClr val="tx1"/>
                        </a:solidFill>
                        <a:latin typeface="Calibri" panose="020F0502020204030204" charset="0"/>
                        <a:cs typeface="Calibri" panose="020F0502020204030204" charset="0"/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676890" cy="4953000"/>
          </a:xfrm>
        </p:spPr>
        <p:txBody>
          <a:bodyPr/>
          <a:p>
            <a:r>
              <a:rPr lang="pt-BR" altLang="en-US" sz="1000"/>
              <a:t>Detalhes Documento</a:t>
            </a:r>
            <a:endParaRPr lang="pt-BR" altLang="en-US" sz="1000"/>
          </a:p>
          <a:p>
            <a:r>
              <a:rPr lang="pt-BR" altLang="en-US" sz="1000"/>
              <a:t>Documento:</a:t>
            </a:r>
            <a:endParaRPr lang="pt-BR" altLang="en-US" sz="1000"/>
          </a:p>
          <a:p>
            <a:r>
              <a:rPr lang="pt-BR" altLang="en-US" sz="1000"/>
              <a:t>2020NE005947</a:t>
            </a:r>
            <a:endParaRPr lang="pt-BR" altLang="en-US" sz="1000"/>
          </a:p>
          <a:p>
            <a:r>
              <a:rPr lang="pt-BR" altLang="en-US" sz="1000"/>
              <a:t>Período</a:t>
            </a:r>
            <a:endParaRPr lang="pt-BR" altLang="en-US" sz="1000"/>
          </a:p>
          <a:p>
            <a:r>
              <a:rPr lang="pt-BR" altLang="en-US" sz="1000"/>
              <a:t>01/01/2021 - 31/01/2021</a:t>
            </a:r>
            <a:endParaRPr lang="pt-BR" altLang="en-US" sz="1000"/>
          </a:p>
          <a:p>
            <a:r>
              <a:rPr lang="pt-BR" altLang="en-US" sz="1000"/>
              <a:t>Município:ITAPEMA</a:t>
            </a:r>
            <a:endParaRPr lang="pt-BR" altLang="en-US" sz="1000"/>
          </a:p>
          <a:p>
            <a:r>
              <a:rPr lang="pt-BR" altLang="en-US" sz="1000"/>
              <a:t>Função:Saúde</a:t>
            </a:r>
            <a:endParaRPr lang="pt-BR" altLang="en-US" sz="1000"/>
          </a:p>
          <a:p>
            <a:r>
              <a:rPr lang="pt-BR" altLang="en-US" sz="1000"/>
              <a:t>Concedente:Fundo Estadual de Saúde</a:t>
            </a:r>
            <a:endParaRPr lang="pt-BR" altLang="en-US" sz="1000"/>
          </a:p>
          <a:p>
            <a:r>
              <a:rPr lang="pt-BR" altLang="en-US" sz="1000"/>
              <a:t>Sub-Função:Atenção Básica</a:t>
            </a:r>
            <a:endParaRPr lang="pt-BR" altLang="en-US" sz="1000"/>
          </a:p>
          <a:p>
            <a:r>
              <a:rPr lang="pt-BR" altLang="en-US" sz="1000"/>
              <a:t>Tipo:Transferências Fundo a Fundo</a:t>
            </a:r>
            <a:endParaRPr lang="pt-BR" altLang="en-US" sz="1000"/>
          </a:p>
          <a:p>
            <a:r>
              <a:rPr lang="pt-BR" altLang="en-US" sz="1000"/>
              <a:t>Programa:Atenção Primária à Saúde</a:t>
            </a:r>
            <a:endParaRPr lang="pt-BR" altLang="en-US" sz="1000"/>
          </a:p>
          <a:p>
            <a:r>
              <a:rPr lang="pt-BR" altLang="en-US" sz="1000"/>
              <a:t>Beneficiário:11.148.262/0001-14 - FUNDO MUNICIPAL DE SAUDE DE ITAPEMA</a:t>
            </a:r>
            <a:endParaRPr lang="pt-BR" altLang="en-US" sz="1000"/>
          </a:p>
          <a:p>
            <a:r>
              <a:rPr lang="pt-BR" altLang="en-US" sz="1000"/>
              <a:t>Ação:Ações na área da saúde</a:t>
            </a:r>
            <a:endParaRPr lang="pt-BR" altLang="en-US" sz="1000"/>
          </a:p>
          <a:p>
            <a:r>
              <a:rPr lang="pt-BR" altLang="en-US" sz="1000"/>
              <a:t>Histórico:CONFORME PARTE DA CI N. 077/2020/DIRETORIA DE ATENÇÃO PRIMÁRIA À SAÚDE, EM ANEXO. VIGÊNCIA: 01/01/2020 A 31/12/2020. REF. REPASSE FINANCEIRO DO INCENTIVO AOS MUNICÍPIOS QUE ADERIRAM À POLÍTICA NACIONAL DE ATENÇÃO INTEGRAL À SAÚDE DAS PESSOAS PRIVADAS DE LIBERDADE NO SISTEMA PRISIONAL - PNAISP. P/PSES 15187/2020</a:t>
            </a:r>
            <a:endParaRPr lang="pt-BR" altLang="en-US" sz="1000"/>
          </a:p>
          <a:p>
            <a:r>
              <a:rPr lang="pt-BR" altLang="en-US" sz="1000"/>
              <a:t>Data Empenho:01/01/2021</a:t>
            </a:r>
            <a:endParaRPr lang="pt-BR" altLang="en-US" sz="1000"/>
          </a:p>
          <a:p>
            <a:r>
              <a:rPr lang="pt-BR" altLang="en-US" sz="1000"/>
              <a:t>Valor Empenho (R$):1.286.195,76</a:t>
            </a:r>
            <a:endParaRPr lang="pt-BR" altLang="en-US" sz="1000"/>
          </a:p>
          <a:p>
            <a:r>
              <a:rPr lang="pt-BR" altLang="en-US" sz="1000"/>
              <a:t>Valor Liquidado (R$):1.195,17</a:t>
            </a:r>
            <a:endParaRPr lang="pt-BR" altLang="en-US" sz="1000"/>
          </a:p>
          <a:p>
            <a:r>
              <a:rPr lang="pt-BR" altLang="en-US" sz="1000"/>
              <a:t>Valor Total Pago no Período (R$):1.195,17</a:t>
            </a:r>
            <a:endParaRPr lang="pt-BR" altLang="en-US" sz="1000"/>
          </a:p>
          <a:p>
            <a:r>
              <a:rPr lang="pt-BR" altLang="en-US" sz="1000"/>
              <a:t>Valor Total Repassado (R$):1.286.195,76</a:t>
            </a:r>
            <a:endParaRPr lang="pt-BR" altLang="en-US" sz="1000"/>
          </a:p>
          <a:p>
            <a:r>
              <a:rPr lang="pt-BR" altLang="en-US" sz="1000"/>
              <a:t>Fonte Recurso	Preparação Pagamento	Ordem Bancária	Data do Pagamento	Valor Pago (R$)</a:t>
            </a:r>
            <a:endParaRPr lang="pt-BR" altLang="en-US" sz="1000"/>
          </a:p>
          <a:p>
            <a:r>
              <a:rPr lang="pt-BR" altLang="en-US" sz="1000"/>
              <a:t>0.100.000000	2021PP004340	                         2021OB005735	                                  29/01/2021	1.195,17</a:t>
            </a:r>
            <a:endParaRPr lang="pt-BR" altLang="en-US"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pPr algn="ctr"/>
            <a:r>
              <a:rPr lang="pt-BR" altLang="en-US" sz="4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DESPESAS</a:t>
            </a:r>
            <a:endParaRPr lang="pt-BR" altLang="en-US" sz="48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Imagem 5" descr="imag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0810" y="1394460"/>
            <a:ext cx="7092950" cy="40589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673225" y="-214630"/>
            <a:ext cx="9601200" cy="1429385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p>
            <a:pPr algn="l"/>
            <a:r>
              <a:rPr lang="pt-BR" altLang="en-US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DESPESAS</a:t>
            </a:r>
            <a:br>
              <a:rPr lang="pt-BR" altLang="en-US" sz="1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altLang="en-US" sz="1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DESPESAS CONSIDERADAS COMO AÇÕES E SERVIÇOS PÚBLICOS DE SAÚDE</a:t>
            </a:r>
            <a:br>
              <a:rPr lang="pt-BR" altLang="en-US" sz="1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altLang="en-US" sz="1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POR GRUPO DE NATUREZA </a:t>
            </a:r>
            <a:endParaRPr lang="pt-BR" altLang="en-US" sz="14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Espaço Reservado para Conteúdo 5"/>
          <p:cNvGraphicFramePr/>
          <p:nvPr>
            <p:ph idx="1"/>
          </p:nvPr>
        </p:nvGraphicFramePr>
        <p:xfrm>
          <a:off x="309880" y="1451610"/>
          <a:ext cx="11711305" cy="421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/>
                <a:gridCol w="1510665"/>
                <a:gridCol w="1503045"/>
                <a:gridCol w="1758315"/>
                <a:gridCol w="716915"/>
                <a:gridCol w="1517015"/>
                <a:gridCol w="692785"/>
                <a:gridCol w="1352550"/>
                <a:gridCol w="653415"/>
              </a:tblGrid>
              <a:tr h="10147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solidFill>
                            <a:schemeClr val="tx1"/>
                          </a:solidFill>
                        </a:rPr>
                        <a:t>DESPESAS</a:t>
                      </a:r>
                      <a:endParaRPr lang="pt-BR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solidFill>
                            <a:schemeClr val="tx1"/>
                          </a:solidFill>
                        </a:rPr>
                        <a:t>DOTAÇÃO INICIAL (R$)</a:t>
                      </a:r>
                      <a:endParaRPr lang="pt-BR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solidFill>
                            <a:schemeClr val="tx1"/>
                          </a:solidFill>
                        </a:rPr>
                        <a:t>DOTAÇÃO ATUALIZADA (R$)</a:t>
                      </a:r>
                      <a:endParaRPr lang="pt-BR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solidFill>
                            <a:schemeClr val="tx1"/>
                          </a:solidFill>
                        </a:rPr>
                        <a:t>DESPESAS EMPENHADAS (R$)</a:t>
                      </a:r>
                      <a:endParaRPr lang="pt-BR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solidFill>
                            <a:schemeClr val="tx1"/>
                          </a:solidFill>
                        </a:rPr>
                        <a:t>%</a:t>
                      </a:r>
                      <a:endParaRPr lang="pt-BR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solidFill>
                            <a:schemeClr val="tx1"/>
                          </a:solidFill>
                        </a:rPr>
                        <a:t>DESPESAS LIQUIDADAS(R$)</a:t>
                      </a:r>
                      <a:endParaRPr lang="pt-BR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solidFill>
                            <a:schemeClr val="tx1"/>
                          </a:solidFill>
                        </a:rPr>
                        <a:t>%</a:t>
                      </a:r>
                      <a:endParaRPr lang="pt-BR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solidFill>
                            <a:schemeClr val="tx1"/>
                          </a:solidFill>
                        </a:rPr>
                        <a:t>DESPESAS PAGAS (R$)</a:t>
                      </a:r>
                      <a:endParaRPr lang="pt-BR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solidFill>
                            <a:schemeClr val="tx1"/>
                          </a:solidFill>
                        </a:rPr>
                        <a:t>%</a:t>
                      </a:r>
                      <a:endParaRPr lang="pt-BR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</a:tr>
              <a:tr h="7207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 b="1">
                          <a:solidFill>
                            <a:schemeClr val="tx1"/>
                          </a:solidFill>
                        </a:rPr>
                        <a:t>DESPESAS CORRENTES</a:t>
                      </a:r>
                      <a:endParaRPr lang="pt-B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300" b="1">
                          <a:solidFill>
                            <a:schemeClr val="tx1"/>
                          </a:solidFill>
                        </a:rPr>
                        <a:t>31.147.227,05</a:t>
                      </a:r>
                      <a:endParaRPr lang="pt-BR" altLang="en-US" sz="13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 b="1">
                          <a:solidFill>
                            <a:schemeClr val="tx1"/>
                          </a:solidFill>
                        </a:rPr>
                        <a:t>24.375.285,21</a:t>
                      </a:r>
                      <a:endParaRPr lang="pt-B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 b="1">
                          <a:solidFill>
                            <a:schemeClr val="tx1"/>
                          </a:solidFill>
                        </a:rPr>
                        <a:t>21.847.334,91</a:t>
                      </a:r>
                      <a:endParaRPr lang="pt-B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 b="1">
                          <a:solidFill>
                            <a:schemeClr val="tx1"/>
                          </a:solidFill>
                        </a:rPr>
                        <a:t>89,63</a:t>
                      </a:r>
                      <a:endParaRPr lang="pt-B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 b="1">
                          <a:solidFill>
                            <a:schemeClr val="tx1"/>
                          </a:solidFill>
                        </a:rPr>
                        <a:t>17.093.972,78</a:t>
                      </a:r>
                      <a:endParaRPr lang="pt-B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 b="1">
                          <a:solidFill>
                            <a:schemeClr val="tx1"/>
                          </a:solidFill>
                        </a:rPr>
                        <a:t>78,24</a:t>
                      </a:r>
                      <a:endParaRPr lang="pt-B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 b="1">
                          <a:solidFill>
                            <a:schemeClr val="tx1"/>
                          </a:solidFill>
                        </a:rPr>
                        <a:t>16.371.859,29</a:t>
                      </a:r>
                      <a:endParaRPr lang="pt-B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 b="1">
                          <a:solidFill>
                            <a:schemeClr val="tx1"/>
                          </a:solidFill>
                        </a:rPr>
                        <a:t>95,78</a:t>
                      </a:r>
                      <a:endParaRPr lang="pt-B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547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 b="1">
                          <a:solidFill>
                            <a:schemeClr val="tx1"/>
                          </a:solidFill>
                        </a:rPr>
                        <a:t>DESPESAS DE CAPITAL</a:t>
                      </a:r>
                      <a:endParaRPr lang="pt-B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 b="1">
                          <a:solidFill>
                            <a:schemeClr val="tx1"/>
                          </a:solidFill>
                        </a:rPr>
                        <a:t>9.144.500,00</a:t>
                      </a:r>
                      <a:endParaRPr lang="pt-B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 b="1">
                          <a:solidFill>
                            <a:schemeClr val="tx1"/>
                          </a:solidFill>
                        </a:rPr>
                        <a:t>9.191.361,02</a:t>
                      </a:r>
                      <a:endParaRPr lang="pt-B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 b="1">
                          <a:solidFill>
                            <a:schemeClr val="tx1"/>
                          </a:solidFill>
                        </a:rPr>
                        <a:t>12.272.360,17</a:t>
                      </a:r>
                      <a:endParaRPr lang="pt-B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 b="1">
                          <a:solidFill>
                            <a:schemeClr val="tx1"/>
                          </a:solidFill>
                        </a:rPr>
                        <a:t>133,52</a:t>
                      </a:r>
                      <a:endParaRPr lang="pt-B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 b="1">
                          <a:solidFill>
                            <a:schemeClr val="tx1"/>
                          </a:solidFill>
                        </a:rPr>
                        <a:t>9.143.947,73</a:t>
                      </a:r>
                      <a:endParaRPr lang="pt-B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 b="1">
                          <a:solidFill>
                            <a:schemeClr val="tx1"/>
                          </a:solidFill>
                        </a:rPr>
                        <a:t>74,51</a:t>
                      </a:r>
                      <a:endParaRPr lang="pt-B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 b="1">
                          <a:solidFill>
                            <a:schemeClr val="tx1"/>
                          </a:solidFill>
                        </a:rPr>
                        <a:t>8.718.690,48</a:t>
                      </a:r>
                      <a:endParaRPr lang="pt-B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 b="1">
                          <a:solidFill>
                            <a:schemeClr val="tx1"/>
                          </a:solidFill>
                        </a:rPr>
                        <a:t>95,35</a:t>
                      </a:r>
                      <a:endParaRPr lang="pt-B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1995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pt-B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</a:rPr>
                        <a:t>40.179.727,05</a:t>
                      </a:r>
                      <a:endParaRPr lang="pt-B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</a:rPr>
                        <a:t>41.881.646,23</a:t>
                      </a:r>
                      <a:endParaRPr lang="pt-B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</a:rPr>
                        <a:t>29.733.445,34</a:t>
                      </a:r>
                      <a:endParaRPr lang="pt-B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</a:rPr>
                        <a:t>70,99</a:t>
                      </a:r>
                      <a:endParaRPr lang="pt-B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</a:rPr>
                        <a:t>17.865.207,83</a:t>
                      </a:r>
                      <a:endParaRPr lang="pt-B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</a:rPr>
                        <a:t>42,66</a:t>
                      </a:r>
                      <a:endParaRPr lang="pt-B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</a:rPr>
                        <a:t>17.127.023,53</a:t>
                      </a:r>
                      <a:endParaRPr lang="pt-B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</a:rPr>
                        <a:t>40,89</a:t>
                      </a:r>
                      <a:endParaRPr lang="pt-B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</a:tr>
            </a:tbl>
          </a:graphicData>
        </a:graphic>
      </p:graphicFrame>
      <p:pic>
        <p:nvPicPr>
          <p:cNvPr id="14" name="Espaço Reservado para Conteúdo 13" descr="sus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57555" y="69215"/>
            <a:ext cx="826770" cy="737870"/>
          </a:xfrm>
          <a:prstGeom prst="rect">
            <a:avLst/>
          </a:prstGeom>
        </p:spPr>
      </p:pic>
      <p:pic>
        <p:nvPicPr>
          <p:cNvPr id="2" name="Imagem 1" descr="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" y="5786755"/>
            <a:ext cx="996950" cy="825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644650" y="-178435"/>
            <a:ext cx="9601200" cy="1286510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p>
            <a:pPr algn="l"/>
            <a:r>
              <a:rPr lang="pt-BR" alt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DESPESAS</a:t>
            </a:r>
            <a:br>
              <a:rPr lang="pt-BR" alt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altLang="en-US" sz="1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DESPESAS CONSIDERADAS COMO AÇÕES E SERVIÇOS PÚBLICOS DE SAÚDE</a:t>
            </a:r>
            <a:br>
              <a:rPr lang="pt-BR" altLang="en-US" sz="1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altLang="en-US" sz="1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POR SUBFUNÇÃO </a:t>
            </a:r>
            <a:endParaRPr lang="pt-BR" altLang="en-US" sz="14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Espaço Reservado para Conteúdo 5"/>
          <p:cNvGraphicFramePr/>
          <p:nvPr>
            <p:ph idx="1"/>
          </p:nvPr>
        </p:nvGraphicFramePr>
        <p:xfrm>
          <a:off x="790575" y="1040765"/>
          <a:ext cx="11006455" cy="5649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715"/>
                <a:gridCol w="1474470"/>
                <a:gridCol w="1527175"/>
                <a:gridCol w="1652905"/>
                <a:gridCol w="675005"/>
                <a:gridCol w="1343025"/>
                <a:gridCol w="640715"/>
                <a:gridCol w="1301115"/>
                <a:gridCol w="608330"/>
              </a:tblGrid>
              <a:tr h="7327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DESPESAS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DOTAÇÃO INICIAL (R$)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DOTAÇÃO ATUALIZADA (R$)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DESPESAS EMPENHADAS (R$)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%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DESPESAS LIQUIDADAS(R$)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%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DESPESAS PAGAS (R$)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  <a:sym typeface="+mn-ea"/>
                        </a:rPr>
                        <a:t>%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</a:tr>
              <a:tr h="28194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100" b="0">
                          <a:solidFill>
                            <a:schemeClr val="tx1"/>
                          </a:solidFill>
                        </a:rPr>
                        <a:t>Atenção Básica</a:t>
                      </a:r>
                      <a:endParaRPr lang="pt-BR" altLang="en-US" sz="11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9.814.700,00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11.089.235,00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2.802.884,90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25.28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2.605.738,80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23,50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2.180.263,28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19,66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423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Assistência Hospitalar e Ambulatorial (AMFRI, CAPS, SAMU, CEO, MAC)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11.319.400,00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14.361.769,55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10.045.527,87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69,95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7.809.397,17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54,38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7.422.524,83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51,68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423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Suporte Profilático e Terapêutico (Assistência Farmacêutica)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1.731.000,00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  <a:sym typeface="+mn-ea"/>
                        </a:rPr>
                        <a:t>2.317.054,28</a:t>
                      </a:r>
                      <a:endParaRPr lang="pt-BR" altLang="en-US" sz="11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499.469,18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21,56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359.018,93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15,49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224.257,68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9,68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321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100" b="0">
                          <a:solidFill>
                            <a:schemeClr val="tx1"/>
                          </a:solidFill>
                        </a:rPr>
                        <a:t>Vigilância Sanitária</a:t>
                      </a:r>
                      <a:endParaRPr lang="pt-BR" altLang="en-US" sz="11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2.275.000,00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2.424.500,00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666.617,13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27,50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626.117,13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25,82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596.860,93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24,62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83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Vigilância Epidemiológica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430.000,00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730.000,00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262.517,74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35,96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262.517,74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35,96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231.008,30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31,64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037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Administração Geral 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29.271.027,05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29.552.979,30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20.054.807,91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67,85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9.882.672,94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33,44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9.454.349,88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>
                          <a:solidFill>
                            <a:schemeClr val="tx1"/>
                          </a:solidFill>
                        </a:rPr>
                        <a:t>31,99</a:t>
                      </a:r>
                      <a:endParaRPr lang="pt-B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149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100" b="1">
                          <a:solidFill>
                            <a:schemeClr val="tx1"/>
                          </a:solidFill>
                        </a:rPr>
                        <a:t>TOTAL DAS DESPESAS COM SAÚDE </a:t>
                      </a:r>
                      <a:endParaRPr lang="pt-B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 b="1">
                          <a:solidFill>
                            <a:schemeClr val="tx1"/>
                          </a:solidFill>
                        </a:rPr>
                        <a:t>54.841.127,05</a:t>
                      </a:r>
                      <a:endParaRPr lang="pt-B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 b="1">
                          <a:solidFill>
                            <a:schemeClr val="tx1"/>
                          </a:solidFill>
                        </a:rPr>
                        <a:t>60.475.538,13</a:t>
                      </a:r>
                      <a:endParaRPr lang="pt-B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 b="1">
                          <a:solidFill>
                            <a:schemeClr val="tx1"/>
                          </a:solidFill>
                        </a:rPr>
                        <a:t>34.328.824,73</a:t>
                      </a:r>
                      <a:endParaRPr lang="pt-B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 b="1">
                          <a:solidFill>
                            <a:schemeClr val="tx1"/>
                          </a:solidFill>
                        </a:rPr>
                        <a:t>56,76</a:t>
                      </a:r>
                      <a:endParaRPr lang="pt-B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 b="1">
                          <a:solidFill>
                            <a:schemeClr val="tx1"/>
                          </a:solidFill>
                        </a:rPr>
                        <a:t>21.545.462,71</a:t>
                      </a:r>
                      <a:endParaRPr lang="pt-B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 b="1">
                          <a:solidFill>
                            <a:schemeClr val="tx1"/>
                          </a:solidFill>
                        </a:rPr>
                        <a:t>35,63</a:t>
                      </a:r>
                      <a:endParaRPr lang="pt-B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0"/>
                        </a:lnSpc>
                        <a:buNone/>
                      </a:pPr>
                      <a:r>
                        <a:rPr lang="pt-BR" altLang="en-US" sz="1100" b="1">
                          <a:solidFill>
                            <a:srgbClr val="000000"/>
                          </a:solidFill>
                          <a:cs typeface="+mn-lt"/>
                        </a:rPr>
                        <a:t>20.109.264,90</a:t>
                      </a:r>
                      <a:endParaRPr lang="pt-BR" altLang="en-US" sz="1100" b="1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0"/>
                        </a:lnSpc>
                        <a:buNone/>
                      </a:pPr>
                      <a:r>
                        <a:rPr lang="pt-BR" altLang="en-US" sz="1100" b="1">
                          <a:solidFill>
                            <a:srgbClr val="000000"/>
                          </a:solidFill>
                          <a:cs typeface="+mn-lt"/>
                        </a:rPr>
                        <a:t>33,25</a:t>
                      </a:r>
                      <a:endParaRPr lang="pt-BR" altLang="en-US" sz="1100" b="1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rgbClr val="F3DC96"/>
                    </a:solidFill>
                  </a:tcPr>
                </a:tc>
              </a:tr>
              <a:tr h="53149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100" b="1">
                          <a:solidFill>
                            <a:schemeClr val="tx1"/>
                          </a:solidFill>
                        </a:rPr>
                        <a:t>Despesas executadas com recursos provenientes das Transferências </a:t>
                      </a:r>
                      <a:endParaRPr lang="pt-B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marL="90170" marR="90170" marT="46990" marB="4699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 b="1">
                          <a:solidFill>
                            <a:schemeClr val="tx1"/>
                          </a:solidFill>
                        </a:rPr>
                        <a:t>14.918.000,00</a:t>
                      </a:r>
                      <a:endParaRPr lang="pt-B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marL="90170" marR="90170" marT="46990" marB="4699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 b="1">
                          <a:solidFill>
                            <a:schemeClr val="tx1"/>
                          </a:solidFill>
                        </a:rPr>
                        <a:t>17.796.673,23</a:t>
                      </a:r>
                      <a:endParaRPr lang="pt-B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marL="90170" marR="90170" marT="46990" marB="4699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 b="1">
                          <a:solidFill>
                            <a:schemeClr val="tx1"/>
                          </a:solidFill>
                        </a:rPr>
                        <a:t>4.745.781,71</a:t>
                      </a:r>
                      <a:endParaRPr lang="pt-B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marL="90170" marR="90170" marT="46990" marB="4699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 b="1">
                          <a:solidFill>
                            <a:schemeClr val="tx1"/>
                          </a:solidFill>
                        </a:rPr>
                        <a:t>26,67</a:t>
                      </a:r>
                      <a:endParaRPr lang="pt-B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marL="90170" marR="90170" marT="46990" marB="4699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 b="1">
                          <a:solidFill>
                            <a:schemeClr val="tx1"/>
                          </a:solidFill>
                        </a:rPr>
                        <a:t>3.780.551,66</a:t>
                      </a:r>
                      <a:endParaRPr lang="pt-B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marL="90170" marR="90170" marT="46990" marB="4699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 b="1">
                          <a:solidFill>
                            <a:schemeClr val="tx1"/>
                          </a:solidFill>
                        </a:rPr>
                        <a:t>21,24</a:t>
                      </a:r>
                      <a:endParaRPr lang="pt-B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marL="90170" marR="90170" marT="46990" marB="4699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0"/>
                        </a:lnSpc>
                        <a:buNone/>
                      </a:pPr>
                      <a:r>
                        <a:rPr lang="pt-BR" altLang="en-US" sz="1100" b="1">
                          <a:solidFill>
                            <a:srgbClr val="000000"/>
                          </a:solidFill>
                          <a:cs typeface="+mn-lt"/>
                        </a:rPr>
                        <a:t>3.048.611,95</a:t>
                      </a:r>
                      <a:endParaRPr lang="pt-BR" altLang="en-US" sz="1100" b="1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90170" marR="90170" marT="46990" marB="46990"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0"/>
                        </a:lnSpc>
                        <a:buNone/>
                      </a:pPr>
                      <a:r>
                        <a:rPr lang="pt-BR" altLang="en-US" sz="1100" b="1">
                          <a:solidFill>
                            <a:srgbClr val="000000"/>
                          </a:solidFill>
                          <a:cs typeface="+mn-lt"/>
                        </a:rPr>
                        <a:t>17,13</a:t>
                      </a:r>
                      <a:endParaRPr lang="pt-BR" altLang="en-US" sz="1100" b="1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90170" marR="90170" marT="46990" marB="46990"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149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100" b="1">
                          <a:solidFill>
                            <a:schemeClr val="tx1"/>
                          </a:solidFill>
                        </a:rPr>
                        <a:t>TOTAL DAS DESPESAS EXECUTADAS COM RECURSOS PRÓPRIOS </a:t>
                      </a:r>
                      <a:endParaRPr lang="pt-B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marL="90170" marR="90170" marT="46990" marB="46990"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 b="1">
                          <a:solidFill>
                            <a:schemeClr val="tx1"/>
                          </a:solidFill>
                        </a:rPr>
                        <a:t>39.923.127,05</a:t>
                      </a:r>
                      <a:endParaRPr lang="pt-B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marL="90170" marR="90170" marT="46990" marB="46990"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 b="1">
                          <a:solidFill>
                            <a:schemeClr val="tx1"/>
                          </a:solidFill>
                        </a:rPr>
                        <a:t>42.678.864,90</a:t>
                      </a:r>
                      <a:endParaRPr lang="pt-B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marL="90170" marR="90170" marT="46990" marB="46990"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 b="1">
                          <a:solidFill>
                            <a:schemeClr val="tx1"/>
                          </a:solidFill>
                        </a:rPr>
                        <a:t>29.583.043,02</a:t>
                      </a:r>
                      <a:endParaRPr lang="pt-B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marL="90170" marR="90170" marT="46990" marB="46990"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 b="1">
                          <a:solidFill>
                            <a:schemeClr val="tx1"/>
                          </a:solidFill>
                        </a:rPr>
                        <a:t>69,32</a:t>
                      </a:r>
                      <a:endParaRPr lang="pt-B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marL="90170" marR="90170" marT="46990" marB="46990"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 b="1">
                          <a:solidFill>
                            <a:schemeClr val="tx1"/>
                          </a:solidFill>
                        </a:rPr>
                        <a:t>17.764.911,05</a:t>
                      </a:r>
                      <a:endParaRPr lang="pt-B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marL="90170" marR="90170" marT="46990" marB="46990"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 b="1">
                          <a:solidFill>
                            <a:schemeClr val="tx1"/>
                          </a:solidFill>
                        </a:rPr>
                        <a:t>41,62</a:t>
                      </a:r>
                      <a:endParaRPr lang="pt-B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marL="90170" marR="90170" marT="46990" marB="46990"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0"/>
                        </a:lnSpc>
                        <a:buNone/>
                      </a:pPr>
                      <a:r>
                        <a:rPr lang="pt-BR" altLang="en-US" sz="1100" b="1">
                          <a:solidFill>
                            <a:srgbClr val="000000"/>
                          </a:solidFill>
                          <a:cs typeface="+mn-lt"/>
                        </a:rPr>
                        <a:t>17.060.652,95</a:t>
                      </a:r>
                      <a:endParaRPr lang="pt-BR" altLang="en-US" sz="1100" b="1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90170" marR="90170" marT="46990" marB="46990" vert="horz"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0"/>
                        </a:lnSpc>
                        <a:buNone/>
                      </a:pPr>
                      <a:r>
                        <a:rPr lang="pt-BR" altLang="en-US" sz="1100" b="1">
                          <a:solidFill>
                            <a:srgbClr val="000000"/>
                          </a:solidFill>
                          <a:cs typeface="+mn-lt"/>
                        </a:rPr>
                        <a:t>39,97</a:t>
                      </a:r>
                      <a:endParaRPr lang="pt-BR" altLang="en-US" sz="1100" b="1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90170" marR="90170" marT="46990" marB="46990" vert="horz" anchor="ctr" anchorCtr="1">
                    <a:solidFill>
                      <a:srgbClr val="F3DC96"/>
                    </a:solidFill>
                  </a:tcPr>
                </a:tc>
              </a:tr>
            </a:tbl>
          </a:graphicData>
        </a:graphic>
      </p:graphicFrame>
      <p:pic>
        <p:nvPicPr>
          <p:cNvPr id="2" name="Espaço Reservado para Conteúdo 13" descr="s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69215"/>
            <a:ext cx="826770" cy="7378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Espaço Reservado para Conteúdo 4"/>
          <p:cNvGraphicFramePr/>
          <p:nvPr>
            <p:ph idx="1"/>
          </p:nvPr>
        </p:nvGraphicFramePr>
        <p:xfrm>
          <a:off x="334010" y="1412875"/>
          <a:ext cx="11647805" cy="3782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412750"/>
                <a:gridCol w="454660"/>
                <a:gridCol w="462280"/>
                <a:gridCol w="1915795"/>
                <a:gridCol w="2245995"/>
                <a:gridCol w="863600"/>
                <a:gridCol w="1566545"/>
                <a:gridCol w="986790"/>
                <a:gridCol w="1045845"/>
                <a:gridCol w="817245"/>
              </a:tblGrid>
              <a:tr h="5594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DATA</a:t>
                      </a:r>
                      <a:endParaRPr lang="en-US" sz="1300" b="1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SMS</a:t>
                      </a:r>
                      <a:endParaRPr lang="en-US" sz="1300" b="1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AF</a:t>
                      </a:r>
                      <a:endParaRPr lang="en-US" sz="1300" b="1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EMPENHO</a:t>
                      </a:r>
                      <a:endParaRPr lang="en-US" sz="1300" b="1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FORNECEDOR</a:t>
                      </a:r>
                      <a:endParaRPr lang="en-US" sz="1300" b="1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ITEM</a:t>
                      </a:r>
                      <a:endParaRPr lang="en-US" sz="1300" b="1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QTD</a:t>
                      </a:r>
                      <a:endParaRPr lang="en-US" sz="1300" b="1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VALOR </a:t>
                      </a:r>
                      <a:endParaRPr lang="en-US" sz="1300" b="1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FONTE DE RECURSO</a:t>
                      </a:r>
                      <a:endParaRPr lang="en-US" sz="1300" b="1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MODALIDADE</a:t>
                      </a:r>
                      <a:endParaRPr lang="en-US" sz="1300" b="1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Nº PROCESSO</a:t>
                      </a:r>
                      <a:endParaRPr lang="en-US" sz="1300" b="1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C96"/>
                    </a:solidFill>
                  </a:tcPr>
                </a:tc>
              </a:tr>
              <a:tr h="558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20/04/2021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295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247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742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Altermed material médico Hospitalar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Material Ambulatorial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R$ </a:t>
                      </a:r>
                      <a:r>
                        <a:rPr lang="pt-BR" altLang="en-US" sz="1300" b="0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2.323,30</a:t>
                      </a:r>
                      <a:r>
                        <a:rPr lang="en-US" sz="1300" b="0">
                          <a:solidFill>
                            <a:srgbClr val="FF0000"/>
                          </a:solidFill>
                          <a:latin typeface="Calibri" panose="020F0502020204030204" charset="-122"/>
                        </a:rPr>
                        <a:t> </a:t>
                      </a:r>
                      <a:endParaRPr lang="en-US" altLang="en-US" sz="1300" b="0">
                        <a:solidFill>
                          <a:srgbClr val="FF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PROPRIO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PROCESSO LICITATÓRIO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35/2020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4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20/04/2021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294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248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743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300">
                          <a:solidFill>
                            <a:srgbClr val="000000"/>
                          </a:solidFill>
                          <a:latin typeface="Calibri" panose="020F0502020204030204" charset="-122"/>
                          <a:sym typeface="+mn-ea"/>
                        </a:rPr>
                        <a:t>Altermed material médico Hospitalar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300">
                          <a:solidFill>
                            <a:srgbClr val="000000"/>
                          </a:solidFill>
                          <a:latin typeface="Calibri" panose="020F0502020204030204" charset="-122"/>
                          <a:sym typeface="+mn-ea"/>
                        </a:rPr>
                        <a:t>Material Ambulatorial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</a:t>
                      </a:r>
                      <a:r>
                        <a:rPr 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R$ </a:t>
                      </a: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8.411,95</a:t>
                      </a:r>
                      <a:r>
                        <a:rPr 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PRÓPRIO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PROCESSO LICITATÓRIO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64/2020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1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20/04/2021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293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249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744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Metromed Com de material Médico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Material ambulatorial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R$ </a:t>
                      </a: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888,00</a:t>
                      </a:r>
                      <a:r>
                        <a:rPr 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PRÓPRIO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PROCESSO LICITATÓRIO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64/2020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4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20/04/2021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290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252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745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Asclepios Equipamentos Hospitalar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Aquisição de detector fetal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R$ </a:t>
                      </a: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2.940,00</a:t>
                      </a:r>
                      <a:r>
                        <a:rPr 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PRÓPRIO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PROCESSO LICITATÓRIO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64/2020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4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Centro de Triagem Covid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Atendimento Covid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387.720,00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PRÓPRIO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3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</a:t>
                      </a:r>
                      <a:endParaRPr lang="pt-BR" altLang="en-US" sz="13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542256" y="190500"/>
            <a:ext cx="10969943" cy="582613"/>
          </a:xfrm>
        </p:spPr>
        <p:txBody>
          <a:bodyPr/>
          <a:p>
            <a:r>
              <a:rPr lang="pt-BR" altLang="en-US"/>
              <a:t>DESPESAS COVID-19</a:t>
            </a:r>
            <a:endParaRPr lang="pt-BR" altLang="en-US"/>
          </a:p>
        </p:txBody>
      </p:sp>
      <p:pic>
        <p:nvPicPr>
          <p:cNvPr id="7" name="Espaço Reservado para Conteúdo 13" descr="s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290" y="212725"/>
            <a:ext cx="790575" cy="5607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0505" y="190500"/>
            <a:ext cx="10079355" cy="582930"/>
          </a:xfrm>
        </p:spPr>
        <p:txBody>
          <a:bodyPr/>
          <a:p>
            <a:r>
              <a:rPr lang="pt-BR" altLang="en-US"/>
              <a:t>RESUMO DE DESPESAS COVID-19</a:t>
            </a:r>
            <a:endParaRPr lang="pt-BR" altLang="en-US"/>
          </a:p>
        </p:txBody>
      </p:sp>
      <p:sp>
        <p:nvSpPr>
          <p:cNvPr id="13" name="Seta para baixo da legenda 12"/>
          <p:cNvSpPr/>
          <p:nvPr/>
        </p:nvSpPr>
        <p:spPr>
          <a:xfrm>
            <a:off x="352425" y="1304290"/>
            <a:ext cx="3052445" cy="1007745"/>
          </a:xfrm>
          <a:prstGeom prst="downArrowCallout">
            <a:avLst/>
          </a:prstGeom>
          <a:solidFill>
            <a:srgbClr val="1D41D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BR" altLang="en-US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FONTE </a:t>
            </a:r>
            <a:r>
              <a:rPr lang="pt-BR" altLang="en-US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MUNICIPAL  </a:t>
            </a:r>
            <a:endParaRPr lang="pt-BR" altLang="en-US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ctr"/>
            <a:r>
              <a:rPr lang="pt-BR" altLang="en-US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(ORÇAMENTO 2021)</a:t>
            </a:r>
            <a:endParaRPr lang="pt-BR" altLang="en-US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8" name="Fluxograma: Terminator 7"/>
          <p:cNvSpPr/>
          <p:nvPr/>
        </p:nvSpPr>
        <p:spPr>
          <a:xfrm>
            <a:off x="429260" y="2453640"/>
            <a:ext cx="2808605" cy="613410"/>
          </a:xfrm>
          <a:prstGeom prst="flowChartTerminator">
            <a:avLst/>
          </a:prstGeom>
          <a:solidFill>
            <a:srgbClr val="F3DC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algn="ctr">
              <a:buNone/>
            </a:pPr>
            <a:r>
              <a:rPr lang="pt-BR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R$ 402.283,25</a:t>
            </a:r>
            <a:r>
              <a:rPr lang="pt-BR" altLang="en-US" b="1">
                <a:solidFill>
                  <a:schemeClr val="bg1"/>
                </a:solidFill>
                <a:sym typeface="+mn-ea"/>
              </a:rPr>
              <a:t> </a:t>
            </a:r>
            <a:endParaRPr kumimoji="0" lang="pt-B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Seta para baixo da legenda 4"/>
          <p:cNvSpPr/>
          <p:nvPr/>
        </p:nvSpPr>
        <p:spPr>
          <a:xfrm>
            <a:off x="4737100" y="1304290"/>
            <a:ext cx="3093085" cy="1007745"/>
          </a:xfrm>
          <a:prstGeom prst="downArrowCallout">
            <a:avLst/>
          </a:prstGeom>
          <a:solidFill>
            <a:srgbClr val="1D41D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BR" altLang="en-US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FONTE FEDERAL</a:t>
            </a:r>
            <a:endParaRPr lang="pt-BR" altLang="en-US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1" name="Fluxograma: Terminator 10"/>
          <p:cNvSpPr/>
          <p:nvPr/>
        </p:nvSpPr>
        <p:spPr>
          <a:xfrm>
            <a:off x="4798060" y="2493010"/>
            <a:ext cx="2808605" cy="613410"/>
          </a:xfrm>
          <a:prstGeom prst="flowChartTerminator">
            <a:avLst/>
          </a:prstGeom>
          <a:solidFill>
            <a:srgbClr val="F3DC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algn="ctr">
              <a:buNone/>
            </a:pPr>
            <a:r>
              <a:rPr lang="pt-BR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R$ 0,00</a:t>
            </a:r>
            <a:endParaRPr kumimoji="0" lang="pt-B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2" name="Seta para baixo da legenda 11"/>
          <p:cNvSpPr/>
          <p:nvPr/>
        </p:nvSpPr>
        <p:spPr>
          <a:xfrm>
            <a:off x="8791575" y="1304290"/>
            <a:ext cx="3093085" cy="1007745"/>
          </a:xfrm>
          <a:prstGeom prst="downArrowCallout">
            <a:avLst/>
          </a:prstGeom>
          <a:solidFill>
            <a:srgbClr val="1D41D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BR" altLang="en-US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FONTE ESTADUAL</a:t>
            </a:r>
            <a:r>
              <a:rPr lang="pt-BR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</a:t>
            </a:r>
            <a:endParaRPr lang="pt-BR" altLang="en-US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4" name="Fluxograma: Terminator 13"/>
          <p:cNvSpPr/>
          <p:nvPr/>
        </p:nvSpPr>
        <p:spPr>
          <a:xfrm>
            <a:off x="8863330" y="2453640"/>
            <a:ext cx="2808605" cy="613410"/>
          </a:xfrm>
          <a:prstGeom prst="flowChartTerminator">
            <a:avLst/>
          </a:prstGeom>
          <a:solidFill>
            <a:srgbClr val="F3DC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algn="ctr">
              <a:buNone/>
            </a:pPr>
            <a:r>
              <a:rPr lang="pt-BR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R$ 0,00</a:t>
            </a:r>
            <a:endParaRPr kumimoji="0" lang="pt-B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4643120" y="3776345"/>
            <a:ext cx="3529965" cy="2042160"/>
          </a:xfrm>
          <a:prstGeom prst="ellipse">
            <a:avLst/>
          </a:prstGeom>
          <a:solidFill>
            <a:srgbClr val="F3DC96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algn="ctr">
              <a:buNone/>
            </a:pPr>
            <a:r>
              <a:rPr lang="pt-BR" altLang="en-US" sz="3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TOTAL </a:t>
            </a:r>
            <a:endParaRPr lang="pt-BR" altLang="en-US" sz="3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ctr">
              <a:buNone/>
            </a:pPr>
            <a:r>
              <a:rPr lang="pt-BR" altLang="en-US" sz="3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R$ 402.283,25</a:t>
            </a:r>
            <a:endParaRPr kumimoji="0" lang="pt-B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0" name="Espaço Reservado para Conteúdo 13" descr="s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290" y="212725"/>
            <a:ext cx="790575" cy="5607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tângulo 2"/>
          <p:cNvSpPr/>
          <p:nvPr/>
        </p:nvSpPr>
        <p:spPr>
          <a:xfrm>
            <a:off x="542290" y="6237605"/>
            <a:ext cx="6141720" cy="4318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Obs: Não houve gastos com recursos Federal e Estadual</a:t>
            </a:r>
            <a:endParaRPr kumimoji="0" lang="pt-B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BD3"/>
            </a:gs>
            <a:gs pos="100000">
              <a:srgbClr val="03437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0850" y="-2540"/>
            <a:ext cx="9601200" cy="85852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l"/>
            <a:r>
              <a:rPr lang="pt-BR" altLang="en-US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PRODUÇÃO CREDENCIADOS</a:t>
            </a:r>
            <a:br>
              <a:rPr lang="pt-BR" altLang="en-US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altLang="en-US" sz="2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CONFORME DEMANDA MENSAL </a:t>
            </a:r>
            <a:r>
              <a:rPr lang="pt-BR" altLang="en-US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endParaRPr lang="pt-BR" altLang="en-US" sz="24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Espaço Reservado para Conteúdo 3"/>
          <p:cNvGraphicFramePr/>
          <p:nvPr>
            <p:ph idx="1"/>
          </p:nvPr>
        </p:nvGraphicFramePr>
        <p:xfrm>
          <a:off x="909955" y="1052830"/>
          <a:ext cx="9656445" cy="5363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0915"/>
                <a:gridCol w="2335530"/>
              </a:tblGrid>
              <a:tr h="48133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solidFill>
                            <a:schemeClr val="tx1"/>
                          </a:solidFill>
                        </a:rPr>
                        <a:t>PROCEDIMENTO</a:t>
                      </a:r>
                      <a:endParaRPr lang="pt-BR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800">
                          <a:solidFill>
                            <a:schemeClr val="tx1"/>
                          </a:solidFill>
                          <a:sym typeface="+mn-ea"/>
                        </a:rPr>
                        <a:t>JAN - ABR</a:t>
                      </a:r>
                      <a:endParaRPr lang="pt-BR" altLang="en-US" sz="18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</a:tr>
              <a:tr h="367665">
                <a:tc vMerge="1">
                  <a:tcPr vert="horz" anchor="b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solidFill>
                            <a:schemeClr val="tx1"/>
                          </a:solidFill>
                        </a:rPr>
                        <a:t>VALOR (R$)</a:t>
                      </a:r>
                      <a:endParaRPr lang="pt-B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</a:tr>
              <a:tr h="3632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Exames Laboratoriais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>
                          <a:solidFill>
                            <a:srgbClr val="000000"/>
                          </a:solidFill>
                          <a:latin typeface="+mj-lt"/>
                          <a:cs typeface="+mj-lt"/>
                          <a:sym typeface="+mn-ea"/>
                        </a:rPr>
                        <a:t>536.193,00</a:t>
                      </a: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 </a:t>
                      </a:r>
                      <a:endParaRPr lang="en-US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97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Audiometria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11.000,00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97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Teste Ergométrico /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cs typeface="+mn-lt"/>
                          <a:sym typeface="+mn-ea"/>
                        </a:rPr>
                        <a:t>E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cs typeface="+mn-lt"/>
                          <a:sym typeface="+mn-ea"/>
                        </a:rPr>
                        <a:t>cocardiograma /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cs typeface="+mn-lt"/>
                          <a:sym typeface="+mn-ea"/>
                        </a:rPr>
                        <a:t>MAPA 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cs typeface="+mn-lt"/>
                          <a:sym typeface="+mn-ea"/>
                        </a:rPr>
                        <a:t>/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cs typeface="+mn-lt"/>
                          <a:sym typeface="+mn-ea"/>
                        </a:rPr>
                        <a:t>H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cs typeface="+mn-lt"/>
                          <a:sym typeface="+mn-ea"/>
                        </a:rPr>
                        <a:t>olter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cs typeface="+mn-lt"/>
                          <a:sym typeface="+mn-ea"/>
                        </a:rPr>
                        <a:t> 24HS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38.400,00</a:t>
                      </a:r>
                      <a:endParaRPr lang="pt-BR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90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Ultrassom/ 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cs typeface="+mn-lt"/>
                          <a:sym typeface="+mn-ea"/>
                        </a:rPr>
                        <a:t>Doppler/contraste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177.565,00</a:t>
                      </a: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97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Prótese Dentária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41.300,00</a:t>
                      </a:r>
                      <a:endParaRPr lang="pt-BR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90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Laringoscopia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2.214,00</a:t>
                      </a:r>
                      <a:endParaRPr lang="pt-BR" altLang="en-US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97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T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omografia Computadorizada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pt-BR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26.676,29</a:t>
                      </a: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90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R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essonância Magnética 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37.087,50</a:t>
                      </a:r>
                      <a:endParaRPr lang="pt-BR" altLang="en-US" b="0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8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D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ensitometria Óssea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1.763,20</a:t>
                      </a: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90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Endoscopia Digestiva Alta  / Colonoscopia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5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1.920,00</a:t>
                      </a:r>
                      <a:endParaRPr lang="pt-BR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84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P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olipectomia 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5.220,00</a:t>
                      </a: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97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Mamografia 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35.235,00</a:t>
                      </a:r>
                      <a:endParaRPr lang="pt-BR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97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Imunohistoquia/Citopatologia/</a:t>
                      </a: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B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iópsia 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46.600,00</a:t>
                      </a: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Espaço Reservado para Conteúdo 13" descr="s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735" y="85725"/>
            <a:ext cx="64643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Imagem 5" descr="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6202680"/>
            <a:ext cx="562610" cy="5257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BD3"/>
            </a:gs>
            <a:gs pos="100000">
              <a:srgbClr val="03437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4" name="Espaço Reservado para Conteúdo 3"/>
          <p:cNvGraphicFramePr/>
          <p:nvPr>
            <p:ph idx="1"/>
          </p:nvPr>
        </p:nvGraphicFramePr>
        <p:xfrm>
          <a:off x="854075" y="1052830"/>
          <a:ext cx="9846945" cy="5318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6950"/>
                <a:gridCol w="2499995"/>
              </a:tblGrid>
              <a:tr h="51181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solidFill>
                            <a:schemeClr val="tx1"/>
                          </a:solidFill>
                        </a:rPr>
                        <a:t>PROCEDIMENTO</a:t>
                      </a:r>
                      <a:endParaRPr lang="pt-BR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800">
                          <a:solidFill>
                            <a:schemeClr val="tx1"/>
                          </a:solidFill>
                          <a:sym typeface="+mn-ea"/>
                        </a:rPr>
                        <a:t>JAN - ABR</a:t>
                      </a:r>
                      <a:endParaRPr lang="pt-BR" altLang="en-US" sz="18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</a:tr>
              <a:tr h="372110">
                <a:tc vMerge="1">
                  <a:tcPr vert="horz" anchor="b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solidFill>
                            <a:schemeClr val="tx1"/>
                          </a:solidFill>
                        </a:rPr>
                        <a:t>VALOR (R$)</a:t>
                      </a:r>
                      <a:endParaRPr lang="pt-B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</a:tr>
              <a:tr h="3860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Consultas Otorrinolaringologia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pt-BR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18.654,20</a:t>
                      </a: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6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Consultas Dermatológicas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pt-BR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8.480,00</a:t>
                      </a:r>
                      <a:endParaRPr lang="pt-BR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Consultas Saúde Mental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pt-BR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79.440,00</a:t>
                      </a: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13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Consulta Especializada Cirurgia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11.503,52</a:t>
                      </a:r>
                      <a:endParaRPr lang="pt-BR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6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Consulta Ortopedia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14.800,00</a:t>
                      </a: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Consulta Oftalmologia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8.920,00</a:t>
                      </a: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6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Consulta Endocrinologia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3.800,00</a:t>
                      </a:r>
                      <a:endParaRPr lang="pt-BR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Consulta em Fisioterapia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pt-BR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37.275,00</a:t>
                      </a:r>
                      <a:endParaRPr lang="pt-BR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32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Consulta Especializada geral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5.700,00</a:t>
                      </a:r>
                      <a:endParaRPr lang="pt-BR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6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Consulta em Cardiologia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pt-BR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7.850,00</a:t>
                      </a: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94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Consulta em Psicologia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3.750,00</a:t>
                      </a:r>
                      <a:endParaRPr lang="pt-BR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13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Consulta em Anestesiologia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4.250,00</a:t>
                      </a:r>
                      <a:endParaRPr lang="pt-BR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Espaço Reservado para Conteúdo 13" descr="s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1065" y="189230"/>
            <a:ext cx="726440" cy="583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Imagem 5" descr="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6202680"/>
            <a:ext cx="562610" cy="52578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/>
        </p:nvSpPr>
        <p:spPr>
          <a:xfrm>
            <a:off x="1710690" y="70485"/>
            <a:ext cx="9601200" cy="8585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l"/>
            <a:r>
              <a:rPr lang="pt-BR" altLang="en-US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PRODUÇÃO CREDENCIADOS</a:t>
            </a:r>
            <a:br>
              <a:rPr lang="pt-BR" altLang="en-US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altLang="en-US" sz="2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CONFORME DEMANDA MENSAL</a:t>
            </a:r>
            <a:r>
              <a:rPr lang="pt-BR" altLang="en-US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endParaRPr lang="pt-BR" altLang="en-US" sz="24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pt-BR" altLang="en-US"/>
          </a:p>
        </p:txBody>
      </p:sp>
      <p:pic>
        <p:nvPicPr>
          <p:cNvPr id="11" name="Espaço Reservado para Conteúdo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765" y="4445"/>
            <a:ext cx="12110085" cy="6824345"/>
          </a:xfrm>
          <a:prstGeom prst="rect">
            <a:avLst/>
          </a:prstGeom>
        </p:spPr>
      </p:pic>
      <p:sp>
        <p:nvSpPr>
          <p:cNvPr id="12" name="Caixa de Texto 11"/>
          <p:cNvSpPr txBox="1"/>
          <p:nvPr/>
        </p:nvSpPr>
        <p:spPr>
          <a:xfrm>
            <a:off x="2823210" y="100965"/>
            <a:ext cx="56248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sz="6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RECEITAS </a:t>
            </a:r>
            <a:endParaRPr lang="pt-BR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BD3"/>
            </a:gs>
            <a:gs pos="100000">
              <a:srgbClr val="03437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0850" y="-2540"/>
            <a:ext cx="9601200" cy="85852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l"/>
            <a:r>
              <a:rPr lang="pt-BR" alt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PRODUÇÃO - MUNICIPAL PROCEDIMENTOS </a:t>
            </a:r>
            <a:endParaRPr lang="pt-BR" altLang="en-US" sz="28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Espaço Reservado para Conteúdo 3"/>
          <p:cNvGraphicFramePr/>
          <p:nvPr>
            <p:ph idx="1"/>
          </p:nvPr>
        </p:nvGraphicFramePr>
        <p:xfrm>
          <a:off x="838200" y="1052830"/>
          <a:ext cx="10049510" cy="5226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8730"/>
                <a:gridCol w="2430780"/>
              </a:tblGrid>
              <a:tr h="37084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solidFill>
                            <a:schemeClr val="tx1"/>
                          </a:solidFill>
                        </a:rPr>
                        <a:t>PROCEDIMENTO</a:t>
                      </a:r>
                      <a:endParaRPr lang="pt-BR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800">
                          <a:solidFill>
                            <a:schemeClr val="tx1"/>
                          </a:solidFill>
                          <a:sym typeface="+mn-ea"/>
                        </a:rPr>
                        <a:t>JAN - ABR</a:t>
                      </a:r>
                      <a:endParaRPr lang="pt-BR" altLang="en-US" sz="18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</a:tr>
              <a:tr h="370205">
                <a:tc vMerge="1">
                  <a:tcPr vert="horz" anchor="b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solidFill>
                            <a:schemeClr val="tx1"/>
                          </a:solidFill>
                        </a:rPr>
                        <a:t>Quantidade</a:t>
                      </a:r>
                      <a:endParaRPr lang="pt-B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</a:tr>
              <a:tr h="2781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latin typeface="Calibri" panose="020F0502020204030204" charset="0"/>
                          <a:cs typeface="Calibri" panose="020F0502020204030204" charset="0"/>
                        </a:rPr>
                        <a:t>Exames Laboratoriais</a:t>
                      </a:r>
                      <a:endParaRPr lang="pt-BR" altLang="en-US" sz="18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sz="1800" b="0">
                          <a:latin typeface="Calibri" panose="020F0502020204030204" charset="0"/>
                          <a:cs typeface="Calibri" panose="020F0502020204030204" charset="0"/>
                        </a:rPr>
                        <a:t>84.738</a:t>
                      </a:r>
                      <a:endParaRPr lang="pt-BR" sz="18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87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latin typeface="Calibri" panose="020F0502020204030204" charset="0"/>
                          <a:cs typeface="Calibri" panose="020F0502020204030204" charset="0"/>
                        </a:rPr>
                        <a:t>Exames Dengue</a:t>
                      </a:r>
                      <a:endParaRPr lang="pt-BR" altLang="en-US" sz="18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70</a:t>
                      </a:r>
                      <a:endParaRPr lang="pt-BR" altLang="en-US" sz="18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latin typeface="Calibri" panose="020F0502020204030204" charset="0"/>
                          <a:cs typeface="Calibri" panose="020F0502020204030204" charset="0"/>
                        </a:rPr>
                        <a:t>Exames Gestantes</a:t>
                      </a:r>
                      <a:endParaRPr lang="pt-BR" altLang="en-US" sz="18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4.598</a:t>
                      </a:r>
                      <a:endParaRPr lang="pt-BR" altLang="en-US" sz="18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65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A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daptação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de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P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rótese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D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entária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622</a:t>
                      </a:r>
                      <a:endParaRPr lang="pt-BR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59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A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tendimento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C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linico p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/ I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ndicação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, F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orneciemento e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I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nserção do Dispositivo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I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ntra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-U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terino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(DIU)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0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65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A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udiometria e 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I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mitanciometria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351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78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B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iopsia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12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71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C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olonoscopia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t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91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t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71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C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olposcopia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0</a:t>
                      </a:r>
                      <a:endParaRPr lang="pt-BR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71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C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onsulta em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A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ngiologista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/ C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irurgia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V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ascular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t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0</a:t>
                      </a:r>
                      <a:endParaRPr lang="pt-BR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t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78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C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onsulta em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C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ardiologia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- G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eral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655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65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C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onsulta em 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C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ir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-G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eral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-G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rande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t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90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t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78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C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onsulta em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C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ir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-G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eral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-P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equena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t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47</a:t>
                      </a:r>
                      <a:endParaRPr lang="pt-BR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t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Espaço Reservado para Conteúdo 13" descr="s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8535" y="179705"/>
            <a:ext cx="605790" cy="5575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Imagem 5" descr="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6202680"/>
            <a:ext cx="562610" cy="5257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BD3"/>
            </a:gs>
            <a:gs pos="100000">
              <a:srgbClr val="03437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0850" y="-2540"/>
            <a:ext cx="9601200" cy="858520"/>
          </a:xfrm>
        </p:spPr>
        <p:txBody>
          <a:bodyPr/>
          <a:p>
            <a:pPr algn="l"/>
            <a:r>
              <a:rPr lang="pt-BR" alt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PRODUÇÃO - PROCEDIMENTOS</a:t>
            </a:r>
            <a:endParaRPr lang="pt-BR" altLang="en-US" sz="28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m 4" descr="imag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140" y="5920740"/>
            <a:ext cx="772160" cy="720725"/>
          </a:xfrm>
          <a:prstGeom prst="rect">
            <a:avLst/>
          </a:prstGeom>
        </p:spPr>
      </p:pic>
      <p:pic>
        <p:nvPicPr>
          <p:cNvPr id="14" name="Espaço Reservado para Conteúdo 13" descr="sus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2665" y="136525"/>
            <a:ext cx="624205" cy="508000"/>
          </a:xfrm>
          <a:prstGeom prst="rect">
            <a:avLst/>
          </a:prstGeom>
        </p:spPr>
      </p:pic>
      <p:graphicFrame>
        <p:nvGraphicFramePr>
          <p:cNvPr id="6" name="Espaço Reservado para Conteúdo 5"/>
          <p:cNvGraphicFramePr/>
          <p:nvPr>
            <p:ph idx="1"/>
          </p:nvPr>
        </p:nvGraphicFramePr>
        <p:xfrm>
          <a:off x="983615" y="1031240"/>
          <a:ext cx="9916160" cy="5417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6730"/>
                <a:gridCol w="1789430"/>
              </a:tblGrid>
              <a:tr h="367665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solidFill>
                            <a:schemeClr val="tx1"/>
                          </a:solidFill>
                        </a:rPr>
                        <a:t>PROCEDIMENTO </a:t>
                      </a:r>
                      <a:endParaRPr lang="pt-BR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800">
                          <a:solidFill>
                            <a:schemeClr val="tx1"/>
                          </a:solidFill>
                          <a:sym typeface="+mn-ea"/>
                        </a:rPr>
                        <a:t>JAN-ABR</a:t>
                      </a:r>
                      <a:endParaRPr lang="pt-BR" altLang="en-US" sz="18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</a:tr>
              <a:tr h="367030">
                <a:tc vMerge="1">
                  <a:tcPr vert="horz" anchor="b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solidFill>
                            <a:schemeClr val="tx1"/>
                          </a:solidFill>
                        </a:rPr>
                        <a:t>Quantidade</a:t>
                      </a:r>
                      <a:endParaRPr lang="pt-B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</a:tr>
              <a:tr h="3352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C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onsulta em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O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rtopedia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- G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eral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863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40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C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onsulta em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O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torrinolaringologia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- G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eral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410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46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C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onsulta em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P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ediatria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443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46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C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onsulta em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P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ediatria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- N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eonatal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119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40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C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onsulta em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P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eriodontia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3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46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C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onsulta em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P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rótese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D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entaria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162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40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C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onsulta em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R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eumatologia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- G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eral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840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46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C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onsulta em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S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aúde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M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ental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1774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40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C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onsulta em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U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rologia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- G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eral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470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D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ensitometria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Óssea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- R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adiodiagnostico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37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40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D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oppler de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C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arotidas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33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46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D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renagem de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A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bscesso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0</a:t>
                      </a:r>
                      <a:endParaRPr lang="pt-BR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40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cocardiografia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T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ranstorácica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184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46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letrocardiograma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683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BD3"/>
            </a:gs>
            <a:gs pos="100000">
              <a:srgbClr val="03437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0850" y="-2540"/>
            <a:ext cx="9601200" cy="858520"/>
          </a:xfrm>
        </p:spPr>
        <p:txBody>
          <a:bodyPr/>
          <a:p>
            <a:pPr algn="l"/>
            <a:r>
              <a:rPr lang="pt-BR" alt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PRODUÇÃO - PROCEDIMENTOS</a:t>
            </a:r>
            <a:endParaRPr lang="pt-BR" altLang="en-US" sz="28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m 4" descr="imag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" y="6031865"/>
            <a:ext cx="641985" cy="609600"/>
          </a:xfrm>
          <a:prstGeom prst="rect">
            <a:avLst/>
          </a:prstGeom>
        </p:spPr>
      </p:pic>
      <p:pic>
        <p:nvPicPr>
          <p:cNvPr id="14" name="Espaço Reservado para Conteúdo 13" descr="sus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40130" y="136525"/>
            <a:ext cx="586740" cy="498475"/>
          </a:xfrm>
          <a:prstGeom prst="rect">
            <a:avLst/>
          </a:prstGeom>
        </p:spPr>
      </p:pic>
      <p:graphicFrame>
        <p:nvGraphicFramePr>
          <p:cNvPr id="6" name="Espaço Reservado para Conteúdo 5"/>
          <p:cNvGraphicFramePr/>
          <p:nvPr>
            <p:ph idx="1"/>
          </p:nvPr>
        </p:nvGraphicFramePr>
        <p:xfrm>
          <a:off x="1294130" y="927100"/>
          <a:ext cx="9289415" cy="5777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5870"/>
                <a:gridCol w="1693545"/>
              </a:tblGrid>
              <a:tr h="36576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solidFill>
                            <a:schemeClr val="tx1"/>
                          </a:solidFill>
                        </a:rPr>
                        <a:t>PROCEDIMENTO </a:t>
                      </a:r>
                      <a:endParaRPr lang="pt-BR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800">
                          <a:solidFill>
                            <a:schemeClr val="tx1"/>
                          </a:solidFill>
                          <a:sym typeface="+mn-ea"/>
                        </a:rPr>
                        <a:t>JAN-ABR</a:t>
                      </a:r>
                      <a:endParaRPr lang="pt-BR" altLang="en-US" sz="18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</a:tr>
              <a:tr h="365760">
                <a:tc vMerge="1">
                  <a:tcPr vert="horz" anchor="b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solidFill>
                            <a:schemeClr val="tx1"/>
                          </a:solidFill>
                        </a:rPr>
                        <a:t>Quantidade</a:t>
                      </a:r>
                      <a:endParaRPr lang="pt-B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C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onsulta em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C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irurgia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B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uco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-M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axilo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98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C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onsulta em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C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irurgia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de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C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abeça e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P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escoço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0</a:t>
                      </a:r>
                      <a:endParaRPr lang="pt-BR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C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onsulta em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D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ermatologia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- G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eral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616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C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onsulta em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D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ermatologia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- P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equenos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P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rocedimentos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68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C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onsulta em 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ndocrinologia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- G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eral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261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C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onsulta em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E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ndodontia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123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C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onsulta em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F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isioterapia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1491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C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onsulta em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F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onoaudiologia - Infantil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133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C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onsulta em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G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inecologia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- A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genda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L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ocal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789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C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onsulta em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G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inecologia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- G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estante de 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A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lto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R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isco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262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C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onsulta em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N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eurologia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- G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eral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602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Consulta em Cirurgia Ginecológica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0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C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onsulta em 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O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dontologia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- P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aciente com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N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ecesidade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E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special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19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C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onsulta em 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O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dontopediatria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88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C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onsulta em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O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ftalmologia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222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BD3"/>
            </a:gs>
            <a:gs pos="100000">
              <a:srgbClr val="03437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0850" y="-2540"/>
            <a:ext cx="9601200" cy="858520"/>
          </a:xfrm>
        </p:spPr>
        <p:txBody>
          <a:bodyPr/>
          <a:p>
            <a:pPr algn="l"/>
            <a:r>
              <a:rPr lang="pt-BR" alt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PRODUÇÃO - PROCEDIMENTOS</a:t>
            </a:r>
            <a:endParaRPr lang="pt-BR" altLang="en-US" sz="28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m 4" descr="imag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6142990"/>
            <a:ext cx="631190" cy="570230"/>
          </a:xfrm>
          <a:prstGeom prst="rect">
            <a:avLst/>
          </a:prstGeom>
        </p:spPr>
      </p:pic>
      <p:pic>
        <p:nvPicPr>
          <p:cNvPr id="14" name="Espaço Reservado para Conteúdo 13" descr="sus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41095" y="132080"/>
            <a:ext cx="485775" cy="468630"/>
          </a:xfrm>
          <a:prstGeom prst="rect">
            <a:avLst/>
          </a:prstGeom>
        </p:spPr>
      </p:pic>
      <p:graphicFrame>
        <p:nvGraphicFramePr>
          <p:cNvPr id="6" name="Espaço Reservado para Conteúdo 5"/>
          <p:cNvGraphicFramePr/>
          <p:nvPr>
            <p:ph idx="1"/>
          </p:nvPr>
        </p:nvGraphicFramePr>
        <p:xfrm>
          <a:off x="1294130" y="948690"/>
          <a:ext cx="9289415" cy="5722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5870"/>
                <a:gridCol w="1693545"/>
              </a:tblGrid>
              <a:tr h="36576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solidFill>
                            <a:schemeClr val="tx1"/>
                          </a:solidFill>
                        </a:rPr>
                        <a:t>PROCEDIMENTO </a:t>
                      </a:r>
                      <a:endParaRPr lang="pt-BR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800">
                          <a:solidFill>
                            <a:schemeClr val="tx1"/>
                          </a:solidFill>
                          <a:sym typeface="+mn-ea"/>
                        </a:rPr>
                        <a:t>JAN-ABR</a:t>
                      </a:r>
                      <a:endParaRPr lang="pt-BR" altLang="en-US" sz="18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</a:tr>
              <a:tr h="365760">
                <a:tc vMerge="1">
                  <a:tcPr vert="horz" anchor="b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solidFill>
                            <a:schemeClr val="tx1"/>
                          </a:solidFill>
                        </a:rPr>
                        <a:t>Quantidade</a:t>
                      </a:r>
                      <a:endParaRPr lang="pt-B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letroencefalograma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t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65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t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letroneuromiografia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t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59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t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missões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O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toacusticas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E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vocadas p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/ T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riagem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A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uditiva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(TESTE DA ORELHINHA)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12</a:t>
                      </a:r>
                      <a:endParaRPr lang="pt-BR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ndoscopia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t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157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t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xerese de 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T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umor de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P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ele e 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A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nexos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/ C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isto Cebaceo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/ L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ipoma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02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xerese de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U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nha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01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T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omografia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t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238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t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T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ratamento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C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irurgico de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H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idrocele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0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L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aringoscopia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41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M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amografia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t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783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t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U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ltrasonografia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2751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U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ltrasonografia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O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bstetrica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475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R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adiografia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PERI-APICAL, INTERPROXIMAL (BITE-WING)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08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R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essonância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t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298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t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V</a:t>
                      </a: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asectomia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t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25</a:t>
                      </a:r>
                      <a:endParaRPr lang="pt-BR" alt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t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Espaço Reservado para Conteúdo 5"/>
          <p:cNvGraphicFramePr/>
          <p:nvPr>
            <p:ph idx="1"/>
          </p:nvPr>
        </p:nvGraphicFramePr>
        <p:xfrm>
          <a:off x="874395" y="1804035"/>
          <a:ext cx="9510395" cy="302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3220"/>
                <a:gridCol w="2991485"/>
                <a:gridCol w="2345690"/>
              </a:tblGrid>
              <a:tr h="8439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solidFill>
                            <a:schemeClr val="tx1"/>
                          </a:solidFill>
                        </a:rPr>
                        <a:t>DESPESA</a:t>
                      </a:r>
                      <a:endParaRPr lang="pt-BR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solidFill>
                            <a:schemeClr val="tx1"/>
                          </a:solidFill>
                        </a:rPr>
                        <a:t>DESPESAS EMPENHADAS (R$)</a:t>
                      </a:r>
                      <a:endParaRPr lang="pt-BR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solidFill>
                            <a:schemeClr val="tx1"/>
                          </a:solidFill>
                        </a:rPr>
                        <a:t>DESPESAS PAGAS (R$)</a:t>
                      </a:r>
                      <a:endParaRPr lang="pt-BR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</a:tr>
              <a:tr h="53340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/>
                        <a:t>Construção - UPA 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1.606.309,46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215.072,03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721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2000" b="1">
                          <a:solidFill>
                            <a:schemeClr val="tx1"/>
                          </a:solidFill>
                        </a:rPr>
                        <a:t>TOTAL </a:t>
                      </a:r>
                      <a:endParaRPr lang="pt-BR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2000" b="1">
                          <a:solidFill>
                            <a:schemeClr val="tx1"/>
                          </a:solidFill>
                        </a:rPr>
                        <a:t>R$ 1.606.309,46</a:t>
                      </a:r>
                      <a:endParaRPr lang="pt-BR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 vert="horz"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2000" b="1">
                          <a:solidFill>
                            <a:schemeClr val="tx1"/>
                          </a:solidFill>
                        </a:rPr>
                        <a:t>R$ 215.072,03</a:t>
                      </a:r>
                      <a:endParaRPr lang="pt-BR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</a:tr>
            </a:tbl>
          </a:graphicData>
        </a:graphic>
      </p:graphicFrame>
      <p:pic>
        <p:nvPicPr>
          <p:cNvPr id="2" name="Imagem 1" descr="imag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420" y="5885815"/>
            <a:ext cx="757555" cy="709295"/>
          </a:xfrm>
          <a:prstGeom prst="rect">
            <a:avLst/>
          </a:prstGeom>
        </p:spPr>
      </p:pic>
      <p:pic>
        <p:nvPicPr>
          <p:cNvPr id="3" name="Espaço Reservado para Conteúdo 13" descr="su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95" y="149225"/>
            <a:ext cx="709930" cy="6578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ítulo 4"/>
          <p:cNvSpPr>
            <a:spLocks noGrp="1"/>
          </p:cNvSpPr>
          <p:nvPr/>
        </p:nvSpPr>
        <p:spPr>
          <a:xfrm>
            <a:off x="1673225" y="-276860"/>
            <a:ext cx="9601200" cy="142938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l"/>
            <a:r>
              <a:rPr lang="pt-BR" altLang="en-US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DESPESAS DE CAPITAL </a:t>
            </a:r>
            <a:br>
              <a:rPr lang="pt-BR" altLang="en-US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</a:br>
            <a:r>
              <a:rPr lang="pt-BR" altLang="en-US" sz="1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RESUMO DE OBRAS E INSTALAÇÕES </a:t>
            </a:r>
            <a:endParaRPr lang="pt-BR" altLang="en-US" sz="14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Espaço Reservado para Conteúdo 13" descr="s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050" y="173355"/>
            <a:ext cx="655955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Espaço Reservado para Conteúdo 10" descr="70686525_2411955915508214_6958376670591975424_o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38425" y="1052195"/>
            <a:ext cx="4983480" cy="4269105"/>
          </a:xfrm>
          <a:prstGeom prst="rect">
            <a:avLst/>
          </a:prstGeom>
        </p:spPr>
      </p:pic>
      <p:sp>
        <p:nvSpPr>
          <p:cNvPr id="13" name="Título 9"/>
          <p:cNvSpPr>
            <a:spLocks noGrp="1"/>
          </p:cNvSpPr>
          <p:nvPr/>
        </p:nvSpPr>
        <p:spPr>
          <a:xfrm>
            <a:off x="1812925" y="173990"/>
            <a:ext cx="10336530" cy="58293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pt-BR" altLang="en-US" sz="3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OBRAS/REFORMAS EM ANDAMENTO </a:t>
            </a:r>
            <a:endParaRPr lang="pt-BR" altLang="en-US" sz="3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Título 13"/>
          <p:cNvSpPr>
            <a:spLocks noGrp="1"/>
          </p:cNvSpPr>
          <p:nvPr/>
        </p:nvSpPr>
        <p:spPr>
          <a:xfrm>
            <a:off x="2710180" y="5516880"/>
            <a:ext cx="4953635" cy="101473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pt-BR" altLang="en-US" sz="1600">
                <a:solidFill>
                  <a:srgbClr val="0C45C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UNIDADE DE PRONTO ATENDIMENTO</a:t>
            </a:r>
            <a:br>
              <a:rPr lang="pt-BR" altLang="en-US" sz="1600">
                <a:solidFill>
                  <a:srgbClr val="0C45C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t-BR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VALOR: R$ 3.475.473,00</a:t>
            </a:r>
            <a:br>
              <a:rPr lang="pt-BR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t-BR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Próprio: 1.275.473,00</a:t>
            </a:r>
            <a:endParaRPr lang="pt-BR" altLang="en-US" sz="1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Federal: 2.200.000,00 </a:t>
            </a:r>
            <a:endParaRPr lang="pt-BR" altLang="en-US" sz="1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673225" y="-286385"/>
            <a:ext cx="9601200" cy="1429385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p>
            <a:pPr algn="l"/>
            <a:r>
              <a:rPr lang="pt-BR" altLang="en-US" sz="1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INFORMAÇÃO PARA O ANEXO 12 RREO DA LRF e PARA BAIXA DO SISTEMA COMPENSADO</a:t>
            </a:r>
            <a:endParaRPr lang="pt-BR" altLang="en-US" sz="18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Espaço Reservado para Conteúdo 13" descr="sus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027430" y="104140"/>
            <a:ext cx="645795" cy="639445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ChangeAspect="1"/>
          </p:cNvGraphicFramePr>
          <p:nvPr>
            <p:ph idx="1"/>
          </p:nvPr>
        </p:nvGraphicFramePr>
        <p:xfrm>
          <a:off x="1744345" y="1174750"/>
          <a:ext cx="9399905" cy="5066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2" imgW="11191875" imgH="6372225" progId="Paint.Picture">
                  <p:embed/>
                </p:oleObj>
              </mc:Choice>
              <mc:Fallback>
                <p:oleObj name="" r:id="rId2" imgW="11191875" imgH="6372225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44345" y="1174750"/>
                        <a:ext cx="9399905" cy="5066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ítulo 5"/>
          <p:cNvSpPr>
            <a:spLocks noGrp="1"/>
          </p:cNvSpPr>
          <p:nvPr/>
        </p:nvSpPr>
        <p:spPr>
          <a:xfrm>
            <a:off x="1532255" y="-290195"/>
            <a:ext cx="9601200" cy="142938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l"/>
            <a:r>
              <a:rPr lang="pt-BR" altLang="en-US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BALANCETE DA RECEITA </a:t>
            </a:r>
            <a:br>
              <a:rPr lang="pt-BR" altLang="en-US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altLang="en-US" sz="1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CONSÓRCIO DE SAÚDE CIS - AMFRI  </a:t>
            </a:r>
            <a:endParaRPr lang="pt-BR" altLang="en-US" sz="14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Espaço Reservado para Conteúdo 13" descr="s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655" y="114935"/>
            <a:ext cx="605790" cy="58864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" name="Content Placeholder 4"/>
          <p:cNvGraphicFramePr>
            <a:graphicFrameLocks noChangeAspect="1"/>
          </p:cNvGraphicFramePr>
          <p:nvPr>
            <p:ph sz="half" idx="2"/>
          </p:nvPr>
        </p:nvGraphicFramePr>
        <p:xfrm>
          <a:off x="2158365" y="1174750"/>
          <a:ext cx="7035165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2" imgW="7534275" imgH="7686675" progId="Paint.Picture">
                  <p:embed/>
                </p:oleObj>
              </mc:Choice>
              <mc:Fallback>
                <p:oleObj name="" r:id="rId2" imgW="7534275" imgH="7686675" progId="Paint.Picture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58365" y="1174750"/>
                        <a:ext cx="7035165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0375" y="190500"/>
            <a:ext cx="9849485" cy="737235"/>
          </a:xfrm>
        </p:spPr>
        <p:txBody>
          <a:bodyPr/>
          <a:p>
            <a:br>
              <a:rPr lang="pt-BR" altLang="en-US" sz="1800">
                <a:effectLst/>
                <a:sym typeface="+mn-ea"/>
              </a:rPr>
            </a:br>
            <a:r>
              <a:rPr lang="pt-BR" altLang="en-US" sz="1800">
                <a:effectLst/>
                <a:sym typeface="+mn-ea"/>
              </a:rPr>
              <a:t>COMPARATIVO DA DESPESA AUTORIZADA COM A LIQUIDADA</a:t>
            </a:r>
            <a:br>
              <a:rPr lang="pt-BR" altLang="en-US" sz="1800">
                <a:effectLst/>
                <a:sym typeface="+mn-ea"/>
              </a:rPr>
            </a:br>
            <a:r>
              <a:rPr lang="pt-BR" altLang="en-US" sz="1400">
                <a:effectLst/>
                <a:sym typeface="+mn-ea"/>
              </a:rPr>
              <a:t>CONSÓRCIO DE SAÚDE CIS - AMFRI</a:t>
            </a:r>
            <a:br>
              <a:rPr lang="pt-BR" altLang="en-US" sz="1800">
                <a:effectLst/>
                <a:sym typeface="+mn-ea"/>
              </a:rPr>
            </a:br>
            <a:endParaRPr lang="pt-BR" altLang="en-US" sz="1800"/>
          </a:p>
        </p:txBody>
      </p:sp>
      <p:pic>
        <p:nvPicPr>
          <p:cNvPr id="10" name="Espaço Reservado para Conteúdo 13" descr="sus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09600" y="190500"/>
            <a:ext cx="736600" cy="7366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" name="Content Placeholder 4"/>
          <p:cNvGraphicFramePr>
            <a:graphicFrameLocks noChangeAspect="1"/>
          </p:cNvGraphicFramePr>
          <p:nvPr>
            <p:ph sz="half" idx="1"/>
          </p:nvPr>
        </p:nvGraphicFramePr>
        <p:xfrm>
          <a:off x="609600" y="1211580"/>
          <a:ext cx="9389110" cy="545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2" imgW="11163300" imgH="5029200" progId="Paint.Picture">
                  <p:embed/>
                </p:oleObj>
              </mc:Choice>
              <mc:Fallback>
                <p:oleObj name="" r:id="rId2" imgW="11163300" imgH="502920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" y="1211580"/>
                        <a:ext cx="9389110" cy="5456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7205" y="110490"/>
            <a:ext cx="8937625" cy="58293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l"/>
            <a:r>
              <a:rPr lang="pt-BR" alt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RESUMO DE PROCEDIMENTOS </a:t>
            </a:r>
            <a:br>
              <a:rPr lang="pt-BR" alt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altLang="en-US" sz="2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CONSÓRCIO DE SAÚDE CIS - AMFRI</a:t>
            </a:r>
            <a:endParaRPr lang="pt-BR" altLang="en-US" sz="2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</p:txBody>
      </p:sp>
      <p:graphicFrame>
        <p:nvGraphicFramePr>
          <p:cNvPr id="6" name="Espaço Reservado para Conteúdo 5"/>
          <p:cNvGraphicFramePr/>
          <p:nvPr>
            <p:ph idx="1"/>
          </p:nvPr>
        </p:nvGraphicFramePr>
        <p:xfrm>
          <a:off x="1259205" y="995680"/>
          <a:ext cx="9187815" cy="5624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6295"/>
                <a:gridCol w="2001520"/>
              </a:tblGrid>
              <a:tr h="385445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solidFill>
                            <a:schemeClr val="tx1"/>
                          </a:solidFill>
                        </a:rPr>
                        <a:t>PROCEDIMENTO </a:t>
                      </a:r>
                      <a:endParaRPr lang="pt-BR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800">
                          <a:solidFill>
                            <a:schemeClr val="tx1"/>
                          </a:solidFill>
                          <a:sym typeface="+mn-ea"/>
                        </a:rPr>
                        <a:t>JAN - ABR</a:t>
                      </a:r>
                      <a:endParaRPr lang="pt-BR" altLang="en-US" sz="18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</a:tr>
              <a:tr h="385445">
                <a:tc vMerge="1">
                  <a:tcPr vert="horz" anchor="b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solidFill>
                            <a:schemeClr val="tx1"/>
                          </a:solidFill>
                        </a:rPr>
                        <a:t>QTD</a:t>
                      </a:r>
                      <a:endParaRPr lang="pt-B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</a:tr>
              <a:tr h="3740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Angiorressonância Cerebral 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01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0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Angiotomografia 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19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0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Cintilografia 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1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01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Ecocardiograma Transtorácico 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63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0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Eletroencefalograma Adulto /</a:t>
                      </a:r>
                      <a:r>
                        <a:rPr lang="pt-BR" altLang="en-US" sz="180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 Infantil </a:t>
                      </a: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sem sedação 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65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0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Colangioressonância 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1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0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Estudo Urodininâmico 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24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01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Core Biópsia de Mama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07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0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Prova de Função Pulmonar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12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0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Eletroneuromiografia 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59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0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Consultas Especializadas 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135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0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Consulta Oftalmologista + Mapeamento + Tonometria 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122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Imagem 10" descr="imag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0" y="6120765"/>
            <a:ext cx="661035" cy="617220"/>
          </a:xfrm>
          <a:prstGeom prst="rect">
            <a:avLst/>
          </a:prstGeom>
        </p:spPr>
      </p:pic>
      <p:pic>
        <p:nvPicPr>
          <p:cNvPr id="18" name="Espaço Reservado para Conteúdo 13" descr="su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" y="110490"/>
            <a:ext cx="687705" cy="6515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BD3"/>
            </a:gs>
            <a:gs pos="100000">
              <a:srgbClr val="034373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3481" y="190500"/>
            <a:ext cx="10969943" cy="582613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pt-BR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RECEITAS </a:t>
            </a:r>
            <a:br>
              <a:rPr lang="pt-BR" altLang="en-US" sz="2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altLang="en-US" sz="1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PARA APURAÇÃO DA APLICAÇÃO EM AÇÕES E SERVIÇOS PÚBLICOS DE SAÚDE</a:t>
            </a:r>
            <a:endParaRPr lang="pt-BR" altLang="en-US" sz="16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Espaço Reservado para Conteúdo 3"/>
          <p:cNvGraphicFramePr/>
          <p:nvPr>
            <p:ph sz="half" idx="1"/>
          </p:nvPr>
        </p:nvGraphicFramePr>
        <p:xfrm>
          <a:off x="609600" y="954405"/>
          <a:ext cx="11173460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2315"/>
                <a:gridCol w="1929130"/>
                <a:gridCol w="2193290"/>
                <a:gridCol w="1228725"/>
              </a:tblGrid>
              <a:tr h="579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solidFill>
                            <a:schemeClr val="tx1"/>
                          </a:solidFill>
                        </a:rPr>
                        <a:t>RECEITAS</a:t>
                      </a:r>
                      <a:endParaRPr lang="pt-BR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solidFill>
                            <a:schemeClr val="tx1"/>
                          </a:solidFill>
                        </a:rPr>
                        <a:t>PREVISÃO (R$)</a:t>
                      </a:r>
                      <a:endParaRPr lang="pt-BR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solidFill>
                            <a:schemeClr val="tx1"/>
                          </a:solidFill>
                        </a:rPr>
                        <a:t>RECEITAS REALIZADAS (R$)</a:t>
                      </a:r>
                      <a:endParaRPr lang="pt-BR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solidFill>
                            <a:schemeClr val="tx1"/>
                          </a:solidFill>
                        </a:rPr>
                        <a:t>%</a:t>
                      </a:r>
                      <a:endParaRPr lang="pt-BR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</a:tr>
              <a:tr h="328295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 b="1">
                          <a:solidFill>
                            <a:schemeClr val="bg1"/>
                          </a:solidFill>
                        </a:rPr>
                        <a:t>RECEITA DE IMPOSTOS LÍQUIDA</a:t>
                      </a:r>
                      <a:endParaRPr lang="pt-BR" altLang="en-US" sz="1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 b="1">
                          <a:solidFill>
                            <a:schemeClr val="bg1"/>
                          </a:solidFill>
                        </a:rPr>
                        <a:t>128.424.442,50</a:t>
                      </a:r>
                      <a:endParaRPr lang="pt-BR" alt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 b="1">
                          <a:solidFill>
                            <a:schemeClr val="bg1"/>
                          </a:solidFill>
                        </a:rPr>
                        <a:t>81.541.477,01</a:t>
                      </a:r>
                      <a:endParaRPr lang="pt-BR" alt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1">
                          <a:solidFill>
                            <a:srgbClr val="FFFFFF"/>
                          </a:solidFill>
                          <a:latin typeface="Calibri" panose="020F0502020204030204" charset="-122"/>
                        </a:rPr>
                        <a:t>63,49</a:t>
                      </a:r>
                      <a:endParaRPr lang="en-US" altLang="en-US" b="1">
                        <a:solidFill>
                          <a:srgbClr val="FFFFFF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28295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IPTU (Imposto Territorial Bens Imóveis)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65.359.000,00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49.633.000,66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72,91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Multas, Juros de Mora, Dívida Ativa e outros encargos do IPTU  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9.128.000.00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4.677.495,86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51,24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  <a:sym typeface="+mn-ea"/>
                        </a:rPr>
                        <a:t> ITBI (Imposto Sobre Serviços) 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  <a:sym typeface="+mn-ea"/>
                        </a:rPr>
                        <a:t>20.101.630,00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11.280.100,75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56,12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8295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  <a:sym typeface="+mn-ea"/>
                        </a:rPr>
                        <a:t>Multas, Juros de Mora, Dívida Ativa e outros encargos do ITBI 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1.630,00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1.548,02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94,97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ISS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24.706.512,50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12.680.058,53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51,32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  <a:sym typeface="+mn-ea"/>
                        </a:rPr>
                        <a:t>Multas, Juros de Mora, Dívida Ativa e outros encargos do ISS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1.359.000,00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1.913.291,40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140,79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IRRF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9.129.300,00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3.270.821,21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35,83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 b="1">
                          <a:solidFill>
                            <a:schemeClr val="bg1"/>
                          </a:solidFill>
                        </a:rPr>
                        <a:t>RECEITA DE TRANSFERÊNCIAS CONSTITUCIONAIS E LEGAIS</a:t>
                      </a:r>
                      <a:endParaRPr lang="pt-BR" altLang="en-US" sz="1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 b="1">
                          <a:solidFill>
                            <a:schemeClr val="bg1"/>
                          </a:solidFill>
                        </a:rPr>
                        <a:t>60.026.500,00</a:t>
                      </a:r>
                      <a:endParaRPr lang="pt-BR" alt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 b="1">
                          <a:solidFill>
                            <a:schemeClr val="bg1"/>
                          </a:solidFill>
                        </a:rPr>
                        <a:t>26.242.330,91</a:t>
                      </a:r>
                      <a:endParaRPr lang="pt-BR" alt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1">
                          <a:solidFill>
                            <a:srgbClr val="FFFFFF"/>
                          </a:solidFill>
                          <a:latin typeface="Calibri" panose="020F0502020204030204" charset="-122"/>
                        </a:rPr>
                        <a:t>43,72</a:t>
                      </a:r>
                      <a:endParaRPr lang="en-US" altLang="en-US" b="1">
                        <a:solidFill>
                          <a:srgbClr val="FFFFFF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28295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FPM (Fundo de Participação dos Municípios)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29.400.000,00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12.757.562,34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43,39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8295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ITR (Imposto Territorial Rural) 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1.500,00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3.897,20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259,81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IPVA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13.200.000,00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5.575.815.26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42,24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ICMS (Imposto Sobre Operações Relativas a Circulação de Mercadorias)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17.200.000,00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7.792.696,81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45,31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8295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IPI-EXPORTAÇÃO (Imposto Produtos Industrializados)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205.000,00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112.359,30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54,81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DESONERAÇÃO ICMS (LC 87/96)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20.000,00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0,00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0,00</a:t>
                      </a:r>
                      <a:endParaRPr lang="en-US" altLang="en-US" sz="1400" b="0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211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600" b="1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pt-B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600" b="1">
                          <a:solidFill>
                            <a:schemeClr val="tx1"/>
                          </a:solidFill>
                        </a:rPr>
                        <a:t>188.450.942,50</a:t>
                      </a:r>
                      <a:endParaRPr lang="pt-B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600" b="1">
                          <a:solidFill>
                            <a:schemeClr val="tx1"/>
                          </a:solidFill>
                        </a:rPr>
                        <a:t>107.783.807,92</a:t>
                      </a:r>
                      <a:endParaRPr lang="pt-B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57,19</a:t>
                      </a:r>
                      <a:endParaRPr lang="en-US" altLang="en-US" b="1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3DC96"/>
                    </a:solidFill>
                  </a:tcPr>
                </a:tc>
              </a:tr>
            </a:tbl>
          </a:graphicData>
        </a:graphic>
      </p:graphicFrame>
      <p:pic>
        <p:nvPicPr>
          <p:cNvPr id="10" name="Espaço Reservado para Conteúdo 1" descr="s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095" y="127635"/>
            <a:ext cx="677545" cy="6375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7205" y="110490"/>
            <a:ext cx="8937625" cy="58293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l"/>
            <a:r>
              <a:rPr lang="pt-BR" alt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RESUMO DE PROCEDIMENTOS </a:t>
            </a:r>
            <a:br>
              <a:rPr lang="pt-BR" alt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altLang="en-US" sz="2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CONSÓRCIO DE SAÚDE CIS - AMFRI</a:t>
            </a:r>
            <a:endParaRPr lang="pt-BR" altLang="en-US" sz="2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</p:txBody>
      </p:sp>
      <p:graphicFrame>
        <p:nvGraphicFramePr>
          <p:cNvPr id="6" name="Espaço Reservado para Conteúdo 5"/>
          <p:cNvGraphicFramePr/>
          <p:nvPr>
            <p:ph idx="1"/>
          </p:nvPr>
        </p:nvGraphicFramePr>
        <p:xfrm>
          <a:off x="1259205" y="995680"/>
          <a:ext cx="9246235" cy="553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2015"/>
                <a:gridCol w="2014220"/>
              </a:tblGrid>
              <a:tr h="379095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solidFill>
                            <a:schemeClr val="tx1"/>
                          </a:solidFill>
                        </a:rPr>
                        <a:t>PROCEDIMENTO </a:t>
                      </a:r>
                      <a:endParaRPr lang="pt-BR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800">
                          <a:solidFill>
                            <a:schemeClr val="tx1"/>
                          </a:solidFill>
                          <a:sym typeface="+mn-ea"/>
                        </a:rPr>
                        <a:t>JAN - AGO</a:t>
                      </a:r>
                      <a:endParaRPr lang="pt-BR" altLang="en-US" sz="18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</a:tr>
              <a:tr h="378460">
                <a:tc vMerge="1">
                  <a:tcPr vert="horz" anchor="b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solidFill>
                            <a:schemeClr val="tx1"/>
                          </a:solidFill>
                        </a:rPr>
                        <a:t>QTD</a:t>
                      </a:r>
                      <a:endParaRPr lang="pt-B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</a:tr>
              <a:tr h="3676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Mapa 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05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76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Mamografia 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01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76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PEAT - Bera 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9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76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Estudo Urodininâmico 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22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76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Paquimetria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8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76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Punção Aspirativa de Tireóide 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0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76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Ressonância Magnética 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112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76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Retinografia Colorida Binocular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61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76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Retinografia Fluorescente Binocular 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3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76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Imitanciometria 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02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76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TC Coerência Óptica 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28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76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Tomografias 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60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76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Topografia Computadorizada de Córnea 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14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Imagem 10" descr="imag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0" y="6071235"/>
            <a:ext cx="641350" cy="657225"/>
          </a:xfrm>
          <a:prstGeom prst="rect">
            <a:avLst/>
          </a:prstGeom>
        </p:spPr>
      </p:pic>
      <p:pic>
        <p:nvPicPr>
          <p:cNvPr id="18" name="Espaço Reservado para Conteúdo 13" descr="su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75" y="110490"/>
            <a:ext cx="605790" cy="5829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Espaço Reservado para Conteúdo 5"/>
          <p:cNvGraphicFramePr/>
          <p:nvPr>
            <p:ph idx="1"/>
          </p:nvPr>
        </p:nvGraphicFramePr>
        <p:xfrm>
          <a:off x="909955" y="908685"/>
          <a:ext cx="9613265" cy="4815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9710"/>
                <a:gridCol w="1773555"/>
              </a:tblGrid>
              <a:tr h="455295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solidFill>
                            <a:schemeClr val="tx1"/>
                          </a:solidFill>
                        </a:rPr>
                        <a:t>PROCEDIMENTO </a:t>
                      </a:r>
                      <a:endParaRPr lang="pt-BR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800">
                          <a:solidFill>
                            <a:schemeClr val="tx1"/>
                          </a:solidFill>
                          <a:sym typeface="+mn-ea"/>
                        </a:rPr>
                        <a:t>JAN - AGO</a:t>
                      </a:r>
                      <a:endParaRPr lang="pt-BR" altLang="en-US" sz="18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</a:tr>
              <a:tr h="455295">
                <a:tc vMerge="1">
                  <a:tcPr vert="horz" anchor="b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solidFill>
                            <a:schemeClr val="tx1"/>
                          </a:solidFill>
                        </a:rPr>
                        <a:t>QTD</a:t>
                      </a:r>
                      <a:endParaRPr lang="pt-B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</a:tr>
              <a:tr h="4552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Teste Ergométrico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06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06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Ultrassonografias 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vert="horz" anchor="b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63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59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Mapeamento de Retina 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44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529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Tonometria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10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52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Campimetria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14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52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Holter 24 horas 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07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52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Litotripsia 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92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Vectoeletronistagmografia 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19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Polisonografia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vert="horz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20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Imagem 11" descr="imag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0" y="5832475"/>
            <a:ext cx="1004570" cy="895985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/>
        </p:nvSpPr>
        <p:spPr>
          <a:xfrm>
            <a:off x="1767205" y="182245"/>
            <a:ext cx="8937625" cy="58293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l"/>
            <a:r>
              <a:rPr lang="pt-BR" alt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RESUMO DE PROCEDIMENTOS </a:t>
            </a:r>
            <a:br>
              <a:rPr lang="pt-BR" alt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altLang="en-US" sz="2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CONSÓRCIO DE SAÚDE CIS - AMFRI</a:t>
            </a:r>
            <a:endParaRPr lang="pt-BR" altLang="en-US" sz="2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</p:txBody>
      </p:sp>
      <p:pic>
        <p:nvPicPr>
          <p:cNvPr id="18" name="Espaço Reservado para Conteúdo 13" descr="su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10" y="114300"/>
            <a:ext cx="621030" cy="6591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Fluxograma: Terminator 3"/>
          <p:cNvSpPr/>
          <p:nvPr/>
        </p:nvSpPr>
        <p:spPr>
          <a:xfrm>
            <a:off x="6217920" y="5672455"/>
            <a:ext cx="3545840" cy="864235"/>
          </a:xfrm>
          <a:prstGeom prst="flowChartTerminator">
            <a:avLst/>
          </a:prstGeom>
          <a:solidFill>
            <a:srgbClr val="F3DC9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algn="ctr">
              <a:buNone/>
            </a:pPr>
            <a:r>
              <a:rPr lang="pt-BR" altLang="en-US" sz="2600" b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R$ 100.319,42</a:t>
            </a:r>
            <a:endParaRPr lang="pt-BR" altLang="en-US" sz="2600" b="1" smtClean="0"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sym typeface="+mn-ea"/>
            </a:endParaRPr>
          </a:p>
        </p:txBody>
      </p:sp>
      <p:sp>
        <p:nvSpPr>
          <p:cNvPr id="5" name="Fluxograma: Terminator 4"/>
          <p:cNvSpPr/>
          <p:nvPr/>
        </p:nvSpPr>
        <p:spPr>
          <a:xfrm>
            <a:off x="2054860" y="5672455"/>
            <a:ext cx="3545840" cy="864235"/>
          </a:xfrm>
          <a:prstGeom prst="flowChartTerminator">
            <a:avLst/>
          </a:prstGeom>
          <a:solidFill>
            <a:srgbClr val="F3DC9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algn="ctr">
              <a:buNone/>
            </a:pPr>
            <a:r>
              <a:rPr lang="pt-BR" altLang="en-US" sz="2600" b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Valor Total</a:t>
            </a:r>
            <a:endParaRPr lang="pt-BR" altLang="en-US" sz="2600" b="1" smtClean="0"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7424420" y="1523365"/>
            <a:ext cx="4095115" cy="2133600"/>
          </a:xfrm>
        </p:spPr>
        <p:txBody>
          <a:bodyPr>
            <a:normAutofit lnSpcReduction="20000"/>
          </a:bodyPr>
          <a:p>
            <a:pPr marL="0" indent="0" algn="ctr">
              <a:lnSpc>
                <a:spcPct val="20000"/>
              </a:lnSpc>
              <a:buNone/>
            </a:pPr>
            <a:endParaRPr lang="pt-BR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20000"/>
              </a:lnSpc>
              <a:buNone/>
            </a:pPr>
            <a:endParaRPr lang="pt-BR" altLang="en-US" sz="1400" i="1"/>
          </a:p>
        </p:txBody>
      </p:sp>
      <p:pic>
        <p:nvPicPr>
          <p:cNvPr id="17" name="Imagem 0" descr="logo prefa horizontal .pn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73455" y="140335"/>
            <a:ext cx="2795905" cy="673100"/>
          </a:xfrm>
          <a:prstGeom prst="rect">
            <a:avLst/>
          </a:prstGeom>
        </p:spPr>
      </p:pic>
      <p:sp>
        <p:nvSpPr>
          <p:cNvPr id="18" name="Título 17"/>
          <p:cNvSpPr>
            <a:spLocks noGrp="1"/>
          </p:cNvSpPr>
          <p:nvPr>
            <p:ph type="title"/>
          </p:nvPr>
        </p:nvSpPr>
        <p:spPr>
          <a:xfrm>
            <a:off x="2842260" y="889635"/>
            <a:ext cx="6047740" cy="1106170"/>
          </a:xfrm>
        </p:spPr>
        <p:txBody>
          <a:bodyPr/>
          <a:p>
            <a:pPr algn="ctr"/>
            <a:r>
              <a:rPr lang="pt-BR" altLang="en-US" sz="260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SECRETARIA MUNICIPAL DE SAÚDE</a:t>
            </a:r>
            <a:r>
              <a:rPr lang="pt-BR" altLang="en-US" sz="2600">
                <a:solidFill>
                  <a:srgbClr val="0C45C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pt-BR" altLang="en-US" sz="2600">
              <a:solidFill>
                <a:srgbClr val="0C45C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Imagem 20" descr="controle_social_su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35" y="2124710"/>
            <a:ext cx="5313680" cy="3858895"/>
          </a:xfrm>
          <a:prstGeom prst="rect">
            <a:avLst/>
          </a:prstGeom>
        </p:spPr>
      </p:pic>
      <p:sp>
        <p:nvSpPr>
          <p:cNvPr id="22" name="Caixa de Texto 21"/>
          <p:cNvSpPr txBox="1"/>
          <p:nvPr/>
        </p:nvSpPr>
        <p:spPr>
          <a:xfrm>
            <a:off x="7291070" y="2961640"/>
            <a:ext cx="3701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b="1"/>
              <a:t>Daniel Cecilio Neves</a:t>
            </a:r>
            <a:endParaRPr lang="pt-BR" altLang="en-US" b="1"/>
          </a:p>
          <a:p>
            <a:pPr algn="ctr"/>
            <a:r>
              <a:rPr lang="pt-BR" altLang="en-US"/>
              <a:t>Secretario de Finanças </a:t>
            </a:r>
            <a:endParaRPr lang="pt-BR" altLang="en-US"/>
          </a:p>
        </p:txBody>
      </p:sp>
      <p:sp>
        <p:nvSpPr>
          <p:cNvPr id="23" name="Caixa de Texto 22"/>
          <p:cNvSpPr txBox="1"/>
          <p:nvPr/>
        </p:nvSpPr>
        <p:spPr>
          <a:xfrm>
            <a:off x="7280275" y="2121535"/>
            <a:ext cx="4142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 b="1"/>
              <a:t>Alexandre Furtado K. dos Santos</a:t>
            </a:r>
            <a:endParaRPr lang="pt-BR" altLang="en-US" b="1"/>
          </a:p>
          <a:p>
            <a:pPr algn="ctr"/>
            <a:r>
              <a:rPr lang="pt-BR" altLang="en-US"/>
              <a:t>Secretario de Saúde </a:t>
            </a:r>
            <a:endParaRPr lang="pt-BR" altLang="en-US"/>
          </a:p>
        </p:txBody>
      </p:sp>
      <p:sp>
        <p:nvSpPr>
          <p:cNvPr id="24" name="Caixa de Texto 23"/>
          <p:cNvSpPr txBox="1"/>
          <p:nvPr/>
        </p:nvSpPr>
        <p:spPr>
          <a:xfrm>
            <a:off x="7100570" y="3778885"/>
            <a:ext cx="3961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b="1"/>
              <a:t>Manoel Batista </a:t>
            </a:r>
            <a:endParaRPr lang="pt-BR" altLang="en-US" b="1"/>
          </a:p>
          <a:p>
            <a:pPr algn="ctr"/>
            <a:r>
              <a:rPr lang="pt-BR" altLang="en-US"/>
              <a:t>Assessor Especial de Contabilidade</a:t>
            </a:r>
            <a:endParaRPr lang="pt-BR" altLang="en-US"/>
          </a:p>
        </p:txBody>
      </p:sp>
      <p:sp>
        <p:nvSpPr>
          <p:cNvPr id="2" name="Caixa de Texto 1"/>
          <p:cNvSpPr txBox="1"/>
          <p:nvPr/>
        </p:nvSpPr>
        <p:spPr>
          <a:xfrm>
            <a:off x="7452995" y="4750435"/>
            <a:ext cx="3485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b="1"/>
              <a:t>Elaboração: </a:t>
            </a:r>
            <a:endParaRPr lang="pt-BR" altLang="en-US" b="1"/>
          </a:p>
        </p:txBody>
      </p:sp>
      <p:sp>
        <p:nvSpPr>
          <p:cNvPr id="3" name="Caixa de Texto 2"/>
          <p:cNvSpPr txBox="1"/>
          <p:nvPr/>
        </p:nvSpPr>
        <p:spPr>
          <a:xfrm>
            <a:off x="7232015" y="5302885"/>
            <a:ext cx="41910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b="1">
                <a:sym typeface="+mn-ea"/>
              </a:rPr>
              <a:t>Maurício Conti</a:t>
            </a:r>
            <a:endParaRPr lang="pt-BR" altLang="en-US"/>
          </a:p>
          <a:p>
            <a:pPr algn="ctr"/>
            <a:r>
              <a:rPr lang="pt-BR" altLang="en-US"/>
              <a:t>Secretaria de Saúde</a:t>
            </a:r>
            <a:endParaRPr lang="pt-BR" altLang="en-US"/>
          </a:p>
          <a:p>
            <a:pPr algn="ctr"/>
            <a:endParaRPr lang="pt-BR" altLang="en-US"/>
          </a:p>
          <a:p>
            <a:pPr algn="ctr"/>
            <a:endParaRPr lang="pt-BR" altLang="en-US"/>
          </a:p>
          <a:p>
            <a:pPr algn="ctr"/>
            <a:r>
              <a:rPr lang="pt-BR" altLang="en-US"/>
              <a:t>  </a:t>
            </a:r>
            <a:endParaRPr lang="pt-BR" altLang="en-US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Espaço Reservado para Conteúdo 4"/>
          <p:cNvGraphicFramePr/>
          <p:nvPr>
            <p:ph sz="half" idx="1"/>
          </p:nvPr>
        </p:nvGraphicFramePr>
        <p:xfrm>
          <a:off x="1162685" y="927735"/>
          <a:ext cx="1060069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925"/>
                <a:gridCol w="2971165"/>
                <a:gridCol w="2641600"/>
              </a:tblGrid>
              <a:tr h="48958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800">
                          <a:solidFill>
                            <a:schemeClr val="tx1"/>
                          </a:solidFill>
                        </a:rPr>
                        <a:t>FONTE</a:t>
                      </a:r>
                      <a:endParaRPr lang="pt-BR" alt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800">
                          <a:solidFill>
                            <a:schemeClr val="tx1"/>
                          </a:solidFill>
                        </a:rPr>
                        <a:t>RECEITA 2020 (R$)</a:t>
                      </a:r>
                      <a:endParaRPr lang="pt-BR" alt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800">
                          <a:solidFill>
                            <a:schemeClr val="tx1"/>
                          </a:solidFill>
                        </a:rPr>
                        <a:t>1º Q - RECEITA 2021 (R$)</a:t>
                      </a:r>
                      <a:endParaRPr lang="pt-BR" alt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MUNICIPAL - ASPS LC 141/12 - 27,62%* 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  <a:latin typeface="+mj-lt"/>
                          <a:cs typeface="+mj-lt"/>
                          <a:sym typeface="+mn-ea"/>
                        </a:rPr>
                        <a:t>39.724.911,94</a:t>
                      </a:r>
                      <a:endParaRPr lang="pt-BR" altLang="en-US" sz="1400" b="0">
                        <a:solidFill>
                          <a:schemeClr val="tx1"/>
                        </a:solidFill>
                        <a:latin typeface="+mj-lt"/>
                        <a:cs typeface="+mj-lt"/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  <a:latin typeface="+mj-lt"/>
                          <a:cs typeface="+mj-lt"/>
                          <a:sym typeface="+mn-ea"/>
                        </a:rPr>
                        <a:t>19.545.078,10</a:t>
                      </a:r>
                      <a:endParaRPr lang="pt-BR" altLang="en-US" sz="1400" b="0">
                        <a:solidFill>
                          <a:schemeClr val="tx1"/>
                        </a:solidFill>
                        <a:latin typeface="+mj-lt"/>
                        <a:cs typeface="+mj-lt"/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FEDERAL - FNS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FFFFFF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lang="pt-BR" sz="1400" b="0">
                          <a:solidFill>
                            <a:schemeClr val="tx1"/>
                          </a:solidFill>
                          <a:latin typeface="+mj-lt"/>
                          <a:cs typeface="+mj-lt"/>
                        </a:rPr>
                        <a:t>15.739.677,61</a:t>
                      </a:r>
                      <a:endParaRPr lang="pt-BR" sz="1400" b="0">
                        <a:solidFill>
                          <a:schemeClr val="tx1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sz="1400" b="0">
                          <a:solidFill>
                            <a:schemeClr val="tx1"/>
                          </a:solidFill>
                          <a:latin typeface="+mj-lt"/>
                          <a:cs typeface="+mj-lt"/>
                        </a:rPr>
                        <a:t>3.961.263,81</a:t>
                      </a:r>
                      <a:endParaRPr lang="pt-BR" sz="1400" b="0">
                        <a:solidFill>
                          <a:schemeClr val="tx1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PROGRAMA FEDERATIVO DE ENFRENTAMENTO AO CORONAVÍRUS 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  <a:latin typeface="+mj-lt"/>
                          <a:cs typeface="+mj-lt"/>
                          <a:sym typeface="+mn-ea"/>
                        </a:rPr>
                        <a:t>6.045.487,05</a:t>
                      </a:r>
                      <a:endParaRPr lang="pt-BR" altLang="en-US" sz="1400" b="0">
                        <a:solidFill>
                          <a:schemeClr val="tx1"/>
                        </a:solidFill>
                        <a:latin typeface="+mj-lt"/>
                        <a:cs typeface="+mj-lt"/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  <a:latin typeface="+mj-lt"/>
                          <a:cs typeface="+mj-lt"/>
                          <a:sym typeface="+mn-ea"/>
                        </a:rPr>
                        <a:t>60.000,00</a:t>
                      </a:r>
                      <a:endParaRPr lang="pt-BR" altLang="en-US" sz="1400" b="0">
                        <a:solidFill>
                          <a:schemeClr val="tx1"/>
                        </a:solidFill>
                        <a:latin typeface="+mj-lt"/>
                        <a:cs typeface="+mj-lt"/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OUTRAS RECEITAS 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  <a:latin typeface="+mj-lt"/>
                          <a:cs typeface="+mj-lt"/>
                          <a:sym typeface="+mn-ea"/>
                        </a:rPr>
                        <a:t>1.935.351,53</a:t>
                      </a:r>
                      <a:endParaRPr lang="pt-BR" altLang="en-US" sz="1400" b="0">
                        <a:solidFill>
                          <a:schemeClr val="tx1"/>
                        </a:solidFill>
                        <a:latin typeface="+mj-lt"/>
                        <a:cs typeface="+mj-lt"/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  <a:latin typeface="+mj-lt"/>
                          <a:cs typeface="+mj-lt"/>
                          <a:sym typeface="+mn-ea"/>
                        </a:rPr>
                        <a:t>54.554,82</a:t>
                      </a:r>
                      <a:endParaRPr lang="pt-BR" altLang="en-US" sz="1400" b="0">
                        <a:solidFill>
                          <a:schemeClr val="tx1"/>
                        </a:solidFill>
                        <a:latin typeface="+mj-lt"/>
                        <a:cs typeface="+mj-lt"/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ESTADUAL - FEAS 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  <a:latin typeface="+mj-lt"/>
                          <a:cs typeface="+mj-lt"/>
                          <a:sym typeface="+mn-ea"/>
                        </a:rPr>
                        <a:t>2.755.186,65</a:t>
                      </a:r>
                      <a:endParaRPr lang="pt-BR" altLang="en-US" sz="1400" b="0">
                        <a:solidFill>
                          <a:schemeClr val="tx1"/>
                        </a:solidFill>
                        <a:latin typeface="+mj-lt"/>
                        <a:cs typeface="+mj-lt"/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  <a:latin typeface="+mj-lt"/>
                          <a:cs typeface="+mj-lt"/>
                          <a:sym typeface="+mn-ea"/>
                        </a:rPr>
                        <a:t>434.096,23</a:t>
                      </a:r>
                      <a:endParaRPr lang="pt-BR" altLang="en-US" sz="1400" b="0">
                        <a:solidFill>
                          <a:schemeClr val="tx1"/>
                        </a:solidFill>
                        <a:latin typeface="+mj-lt"/>
                        <a:cs typeface="+mj-lt"/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IMPOSTOS 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1.181.090,89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176.850,68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TAXA - FISCALIZAÇÃO DA VIGILÂNCIA SANITÁRIA 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371.217,96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110.295,27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OUTRAS TAXAS </a:t>
                      </a:r>
                      <a:endParaRPr lang="pt-BR" altLang="en-US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4.934,33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1.065,29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COSIP </a:t>
                      </a:r>
                      <a:endParaRPr lang="pt-BR" altLang="en-US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2.000.000,00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0,00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RENDIMENTOS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315.179,85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68.200,54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RECEITA DE CAPITAL 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519,192,00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82.200,00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CONVÊNIOS ESTADUAIS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750.000,00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128.446,92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RECURSO COMPL PRÓPRIO (CONTRA PARTIDA)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400.000,00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0,00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EMENDA PARLAMENTAR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400.000,00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0,00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800" b="1">
                          <a:solidFill>
                            <a:schemeClr val="tx1"/>
                          </a:solidFill>
                          <a:sym typeface="+mn-ea"/>
                        </a:rPr>
                        <a:t>TOTAL</a:t>
                      </a:r>
                      <a:endParaRPr lang="pt-BR" altLang="en-US" sz="18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0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R$ </a:t>
                      </a:r>
                      <a:r>
                        <a:rPr lang="pt-BR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72.186.629,91</a:t>
                      </a:r>
                      <a:endParaRPr lang="pt-BR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vert="horz" anchor="ctr"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R$ </a:t>
                      </a:r>
                      <a:r>
                        <a:rPr lang="pt-BR" altLang="en-US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24.622.051,66</a:t>
                      </a:r>
                      <a:endParaRPr lang="pt-BR" altLang="en-US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vert="horz" anchor="ctr">
                    <a:solidFill>
                      <a:srgbClr val="F3DC96"/>
                    </a:solidFill>
                  </a:tcPr>
                </a:tc>
              </a:tr>
            </a:tbl>
          </a:graphicData>
        </a:graphic>
      </p:graphicFrame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1706245" y="-245745"/>
            <a:ext cx="10970260" cy="813435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p>
            <a:pPr algn="l"/>
            <a:br>
              <a:rPr lang="pt-BR" altLang="en-US" sz="3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alt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RECEITAS </a:t>
            </a:r>
            <a:br>
              <a:rPr lang="pt-BR" alt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altLang="en-US" sz="2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COMPOSIÇÃO ORCAMENTÁRIA DA SAÚDE</a:t>
            </a:r>
            <a:r>
              <a:rPr lang="pt-BR" altLang="en-US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pt-BR" altLang="en-US" sz="24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" name="Imagem 19" descr="imag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710" y="5779770"/>
            <a:ext cx="925195" cy="969010"/>
          </a:xfrm>
          <a:prstGeom prst="rect">
            <a:avLst/>
          </a:prstGeom>
        </p:spPr>
      </p:pic>
      <p:pic>
        <p:nvPicPr>
          <p:cNvPr id="10" name="Espaço Reservado para Conteúdo 1" descr="su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55880"/>
            <a:ext cx="777240" cy="7283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BD3"/>
            </a:gs>
            <a:gs pos="100000">
              <a:srgbClr val="03437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0850" y="-2540"/>
            <a:ext cx="9601200" cy="85852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p>
            <a:pPr algn="l"/>
            <a:r>
              <a:rPr lang="pt-BR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RECEITAS</a:t>
            </a:r>
            <a:br>
              <a:rPr lang="pt-BR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altLang="en-US" sz="1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REPASSES FUNDO NACIONAL DE SAÚDE - RESUMO</a:t>
            </a:r>
            <a:endParaRPr lang="pt-BR" altLang="en-US" sz="18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Seta para baixo da legenda 12"/>
          <p:cNvSpPr/>
          <p:nvPr/>
        </p:nvSpPr>
        <p:spPr>
          <a:xfrm>
            <a:off x="352425" y="1587500"/>
            <a:ext cx="3429000" cy="1215390"/>
          </a:xfrm>
          <a:prstGeom prst="downArrowCallout">
            <a:avLst/>
          </a:prstGeom>
          <a:solidFill>
            <a:srgbClr val="1D41D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BR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Valor arrecadado até o Primeiro Quadrimestre de 2020</a:t>
            </a:r>
            <a:endParaRPr lang="pt-BR" altLang="en-US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8" name="Fluxograma: Terminator 7"/>
          <p:cNvSpPr/>
          <p:nvPr/>
        </p:nvSpPr>
        <p:spPr>
          <a:xfrm>
            <a:off x="357505" y="2884170"/>
            <a:ext cx="2808605" cy="613410"/>
          </a:xfrm>
          <a:prstGeom prst="flowChartTerminator">
            <a:avLst/>
          </a:prstGeom>
          <a:solidFill>
            <a:srgbClr val="F3DC96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algn="ctr">
              <a:buNone/>
            </a:pPr>
            <a:r>
              <a:rPr lang="pt-BR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R$ </a:t>
            </a:r>
            <a:r>
              <a:rPr lang="pt-BR" altLang="en-US" b="1">
                <a:sym typeface="+mn-ea"/>
              </a:rPr>
              <a:t>107.783.807,92</a:t>
            </a:r>
            <a:r>
              <a:rPr lang="pt-BR" altLang="en-US" b="1">
                <a:solidFill>
                  <a:schemeClr val="bg1"/>
                </a:solidFill>
                <a:sym typeface="+mn-ea"/>
              </a:rPr>
              <a:t> </a:t>
            </a:r>
            <a:endParaRPr kumimoji="0" lang="pt-B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3" name="Espaço Reservado para Conteúdo 13" descr="s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3765" y="86360"/>
            <a:ext cx="777240" cy="7283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eta para baixo da legenda 3"/>
          <p:cNvSpPr/>
          <p:nvPr/>
        </p:nvSpPr>
        <p:spPr>
          <a:xfrm>
            <a:off x="4880610" y="1663065"/>
            <a:ext cx="3093085" cy="1007745"/>
          </a:xfrm>
          <a:prstGeom prst="downArrowCallout">
            <a:avLst/>
          </a:prstGeom>
          <a:solidFill>
            <a:srgbClr val="1D41D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BR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22,84 % = Percentual Aplicado  </a:t>
            </a:r>
            <a:endParaRPr lang="pt-BR" altLang="en-US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1" name="Fluxograma: Terminator 10"/>
          <p:cNvSpPr/>
          <p:nvPr/>
        </p:nvSpPr>
        <p:spPr>
          <a:xfrm>
            <a:off x="4930140" y="2884170"/>
            <a:ext cx="2808605" cy="613410"/>
          </a:xfrm>
          <a:prstGeom prst="flowChartTerminator">
            <a:avLst/>
          </a:prstGeom>
          <a:solidFill>
            <a:srgbClr val="F3DC96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algn="ctr">
              <a:buNone/>
            </a:pPr>
            <a:r>
              <a:rPr lang="pt-BR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R$ </a:t>
            </a:r>
            <a:r>
              <a:rPr lang="pt-BR" altLang="en-US" b="1">
                <a:solidFill>
                  <a:srgbClr val="000000"/>
                </a:solidFill>
                <a:latin typeface="+mj-lt"/>
                <a:cs typeface="+mj-lt"/>
                <a:sym typeface="+mn-ea"/>
              </a:rPr>
              <a:t>24.622.051,66</a:t>
            </a:r>
            <a:endParaRPr kumimoji="0" lang="pt-B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2" name="Seta para baixo da legenda 11"/>
          <p:cNvSpPr/>
          <p:nvPr/>
        </p:nvSpPr>
        <p:spPr>
          <a:xfrm>
            <a:off x="8791575" y="1663065"/>
            <a:ext cx="3093085" cy="1007745"/>
          </a:xfrm>
          <a:prstGeom prst="downArrowCallout">
            <a:avLst/>
          </a:prstGeom>
          <a:solidFill>
            <a:srgbClr val="1D41D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BR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15% = </a:t>
            </a:r>
            <a:r>
              <a:rPr lang="pt-BR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Limite mínimo constitucional </a:t>
            </a:r>
            <a:r>
              <a:rPr lang="pt-BR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Aplicado  </a:t>
            </a:r>
            <a:endParaRPr lang="pt-BR" altLang="en-US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4" name="Fluxograma: Terminator 13"/>
          <p:cNvSpPr/>
          <p:nvPr/>
        </p:nvSpPr>
        <p:spPr>
          <a:xfrm>
            <a:off x="8860790" y="2878455"/>
            <a:ext cx="2808605" cy="613410"/>
          </a:xfrm>
          <a:prstGeom prst="flowChartTerminator">
            <a:avLst/>
          </a:prstGeom>
          <a:solidFill>
            <a:srgbClr val="F3DC96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algn="ctr">
              <a:buNone/>
            </a:pPr>
            <a:r>
              <a:rPr lang="pt-BR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R$ 16.167.571,18</a:t>
            </a:r>
            <a:endParaRPr lang="pt-BR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7" name="Seta para baixo da legenda 16"/>
          <p:cNvSpPr/>
          <p:nvPr/>
        </p:nvSpPr>
        <p:spPr>
          <a:xfrm>
            <a:off x="3656330" y="4373880"/>
            <a:ext cx="5356860" cy="1007745"/>
          </a:xfrm>
          <a:prstGeom prst="downArrowCallout">
            <a:avLst/>
          </a:prstGeom>
          <a:solidFill>
            <a:srgbClr val="1D41D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BR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Diferença entre o valor aplicado e a despesa mínima a ser aplicada   </a:t>
            </a:r>
            <a:endParaRPr lang="pt-BR" altLang="en-US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9" name="Fluxograma: Terminator 18"/>
          <p:cNvSpPr/>
          <p:nvPr/>
        </p:nvSpPr>
        <p:spPr>
          <a:xfrm>
            <a:off x="4163060" y="5528945"/>
            <a:ext cx="4287520" cy="613410"/>
          </a:xfrm>
          <a:prstGeom prst="flowChartTerminator">
            <a:avLst/>
          </a:prstGeom>
          <a:solidFill>
            <a:srgbClr val="F3DC96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algn="ctr">
              <a:buNone/>
            </a:pPr>
            <a:r>
              <a:rPr lang="pt-BR" altLang="en-US" b="1">
                <a:effectLst/>
                <a:sym typeface="+mn-ea"/>
              </a:rPr>
              <a:t>R$ 8.454.480,48 </a:t>
            </a:r>
            <a:endParaRPr kumimoji="0" lang="pt-B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1320" y="107950"/>
            <a:ext cx="9601200" cy="85852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p>
            <a:pPr algn="l"/>
            <a:r>
              <a:rPr lang="pt-BR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RECEITAS</a:t>
            </a:r>
            <a:br>
              <a:rPr lang="pt-BR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altLang="en-US" sz="1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REPASSES FUNDO NACIONAL DE SAÚDE - CUSTEIO</a:t>
            </a:r>
            <a:br>
              <a:rPr lang="pt-BR" altLang="en-US" sz="1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pt-BR" altLang="en-US" sz="16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Espaço Reservado para Conteúdo 3"/>
          <p:cNvGraphicFramePr/>
          <p:nvPr>
            <p:ph idx="1"/>
          </p:nvPr>
        </p:nvGraphicFramePr>
        <p:xfrm>
          <a:off x="1127760" y="1038225"/>
          <a:ext cx="9654540" cy="4293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1510"/>
                <a:gridCol w="4584065"/>
                <a:gridCol w="1878965"/>
              </a:tblGrid>
              <a:tr h="4502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2000">
                          <a:solidFill>
                            <a:schemeClr val="tx1"/>
                          </a:solidFill>
                        </a:rPr>
                        <a:t>GRUPO</a:t>
                      </a:r>
                      <a:endParaRPr lang="pt-BR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2000">
                          <a:solidFill>
                            <a:schemeClr val="tx1"/>
                          </a:solidFill>
                          <a:sym typeface="+mn-ea"/>
                        </a:rPr>
                        <a:t>AÇÃO DETALHADA</a:t>
                      </a:r>
                      <a:endParaRPr lang="pt-BR" altLang="en-US" sz="20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2000">
                          <a:solidFill>
                            <a:schemeClr val="tx1"/>
                          </a:solidFill>
                        </a:rPr>
                        <a:t>VALOR (R$)</a:t>
                      </a:r>
                      <a:endParaRPr lang="pt-BR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</a:tr>
              <a:tr h="325120">
                <a:tc rowSpan="7">
                  <a:txBody>
                    <a:bodyPr/>
                    <a:p>
                      <a:pPr algn="ctr">
                        <a:buNone/>
                      </a:pPr>
                      <a:endParaRPr lang="pt-BR" altLang="en-US" sz="1400" b="1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</a:rPr>
                        <a:t>ATENÇÃO BÁSICA </a:t>
                      </a:r>
                      <a:endParaRPr lang="pt-B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PER CAPITA DE TRANSIÇÃO 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pt-BR" altLang="en-US" sz="16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0,00</a:t>
                      </a:r>
                      <a:endParaRPr lang="pt-BR" altLang="en-US" sz="1600" b="1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0675">
                <a:tc vMerge="1"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INCENTIVO PARA AÇÕES ESTRATÉGICAS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6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236.954,83</a:t>
                      </a:r>
                      <a:endParaRPr lang="pt-BR" altLang="en-US" sz="1600" b="1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 vMerge="1"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  <a:sym typeface="+mn-ea"/>
                        </a:rPr>
                        <a:t>AGENTE COMUNITÁRIO DE SAÚDE</a:t>
                      </a:r>
                      <a:endParaRPr lang="pt-BR" altLang="en-US" sz="1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6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230.950,00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 vMerge="1"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  <a:sym typeface="+mn-ea"/>
                        </a:rPr>
                        <a:t>PROGRAMA DE INFORMATIZAÇÃO </a:t>
                      </a:r>
                      <a:endParaRPr lang="pt-BR" altLang="en-US" sz="1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108.800</a:t>
                      </a:r>
                      <a:r>
                        <a:rPr lang="pt-BR" altLang="en-US" sz="16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,00</a:t>
                      </a:r>
                      <a:endParaRPr lang="pt-BR" altLang="en-US" sz="1600" b="1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 vMerge="1"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  <a:sym typeface="+mn-ea"/>
                        </a:rPr>
                        <a:t>INCENTIVO DESEMPENHO </a:t>
                      </a:r>
                      <a:endParaRPr lang="pt-BR" altLang="en-US" sz="1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 </a:t>
                      </a:r>
                      <a:r>
                        <a:rPr lang="pt-BR" altLang="en-US" sz="16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206.400,00</a:t>
                      </a:r>
                      <a:endParaRPr lang="pt-BR" altLang="en-US" sz="1600" b="1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 vMerge="1"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  <a:sym typeface="+mn-ea"/>
                        </a:rPr>
                        <a:t>INCENTIVO CAPTAÇÃO PONDERADA </a:t>
                      </a:r>
                      <a:endParaRPr lang="pt-BR" altLang="en-US" sz="1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pt-BR" altLang="en-US" sz="16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987.588,08</a:t>
                      </a:r>
                      <a:endParaRPr lang="pt-BR" altLang="en-US" sz="1600" b="1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 vMerge="1"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  <a:sym typeface="+mn-ea"/>
                        </a:rPr>
                        <a:t>INCREMENTO TEMPORÁRIO </a:t>
                      </a:r>
                      <a:endParaRPr lang="pt-BR" altLang="en-US" sz="1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pt-BR" altLang="en-US" sz="16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0,00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 rowSpan="4">
                  <a:txBody>
                    <a:bodyPr/>
                    <a:p>
                      <a:pPr algn="ctr">
                        <a:buNone/>
                      </a:pPr>
                      <a:endParaRPr lang="pt-BR" altLang="en-US" sz="1400" b="1">
                        <a:solidFill>
                          <a:schemeClr val="tx1"/>
                        </a:solidFill>
                        <a:sym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endParaRPr lang="pt-BR" altLang="en-US" sz="1400" b="1">
                        <a:solidFill>
                          <a:schemeClr val="tx1"/>
                        </a:solidFill>
                        <a:sym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endParaRPr lang="pt-BR" altLang="en-US" sz="1400" b="1">
                        <a:solidFill>
                          <a:schemeClr val="tx1"/>
                        </a:solidFill>
                        <a:sym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  <a:sym typeface="Arial" panose="020B0604020202020204" pitchFamily="34" charset="0"/>
                        </a:rPr>
                        <a:t>MÉDIA E ALTA COMPLEXIDADE </a:t>
                      </a:r>
                      <a:endParaRPr lang="pt-BR" altLang="en-US" sz="1400" b="1">
                        <a:solidFill>
                          <a:schemeClr val="tx1"/>
                        </a:solidFill>
                        <a:sym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endParaRPr lang="pt-BR" altLang="en-US" sz="1400" b="1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pt-BR" altLang="en-US" sz="14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  <a:sym typeface="+mn-ea"/>
                        </a:rPr>
                        <a:t>SAMU 192</a:t>
                      </a:r>
                      <a:endParaRPr lang="pt-BR" altLang="en-US" sz="1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87.676,00</a:t>
                      </a:r>
                      <a:endParaRPr lang="pt-BR" altLang="en-US" sz="1600" b="1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6415">
                <a:tc vMerge="1"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  <a:sym typeface="+mn-ea"/>
                        </a:rPr>
                        <a:t>ATENÇÃO A SAÚDE DA POPULAÇÃO PARA PROCEDIMENTOS NO MAC</a:t>
                      </a:r>
                      <a:endParaRPr lang="pt-BR" altLang="en-US" sz="1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827.308,00</a:t>
                      </a:r>
                      <a:endParaRPr lang="pt-BR" sz="1600" b="1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 FAEC -CIRURGIAS ELETIVAS 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sz="16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0,00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7525">
                <a:tc vMerge="1"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 INCREMENTO TEMPORÁRIO 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 b="1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360.000,00</a:t>
                      </a:r>
                      <a:endParaRPr lang="pt-BR" altLang="en-US" sz="1600" b="1">
                        <a:solidFill>
                          <a:schemeClr val="tx1"/>
                        </a:solidFill>
                        <a:latin typeface="Calibri" panose="020F0502020204030204" charset="0"/>
                        <a:cs typeface="Calibri" panose="020F0502020204030204" charset="0"/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aixa de Texto 5"/>
          <p:cNvSpPr txBox="1"/>
          <p:nvPr/>
        </p:nvSpPr>
        <p:spPr>
          <a:xfrm>
            <a:off x="8131175" y="6399530"/>
            <a:ext cx="376809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r"/>
            <a:r>
              <a:rPr lang="pt-BR" altLang="en-US" sz="1200" b="1">
                <a:sym typeface="+mn-ea"/>
              </a:rPr>
              <a:t>FONTE:</a:t>
            </a:r>
            <a:r>
              <a:rPr lang="pt-BR" altLang="en-US" sz="1200">
                <a:sym typeface="+mn-ea"/>
              </a:rPr>
              <a:t> https://consultafns.saude.gov.br/#/detalhada</a:t>
            </a:r>
            <a:endParaRPr lang="pt-BR" altLang="en-US" sz="1200">
              <a:sym typeface="+mn-ea"/>
            </a:endParaRPr>
          </a:p>
        </p:txBody>
      </p:sp>
      <p:pic>
        <p:nvPicPr>
          <p:cNvPr id="5" name="Imagem 4" descr="imag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695" y="6052820"/>
            <a:ext cx="735330" cy="687070"/>
          </a:xfrm>
          <a:prstGeom prst="rect">
            <a:avLst/>
          </a:prstGeom>
        </p:spPr>
      </p:pic>
      <p:pic>
        <p:nvPicPr>
          <p:cNvPr id="14" name="Espaço Reservado para Conteúdo 13" descr="sus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2315" y="36195"/>
            <a:ext cx="777240" cy="7283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0845" y="107950"/>
            <a:ext cx="9601200" cy="85852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p>
            <a:pPr algn="l"/>
            <a:r>
              <a:rPr lang="pt-BR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RECEITAS</a:t>
            </a:r>
            <a:br>
              <a:rPr lang="pt-BR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altLang="en-US" sz="1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REPASSES FUNDO NACIONAL DE SAÚDE - CUSTEIO</a:t>
            </a:r>
            <a:br>
              <a:rPr lang="pt-BR" altLang="en-US" sz="1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pt-BR" altLang="en-US" sz="18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Espaço Reservado para Conteúdo 3"/>
          <p:cNvGraphicFramePr/>
          <p:nvPr>
            <p:ph idx="1"/>
          </p:nvPr>
        </p:nvGraphicFramePr>
        <p:xfrm>
          <a:off x="1127760" y="1325245"/>
          <a:ext cx="9654540" cy="3702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635"/>
                <a:gridCol w="4879340"/>
                <a:gridCol w="2107565"/>
              </a:tblGrid>
              <a:tr h="396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2000">
                          <a:solidFill>
                            <a:schemeClr val="tx1"/>
                          </a:solidFill>
                        </a:rPr>
                        <a:t>GRUPO</a:t>
                      </a:r>
                      <a:endParaRPr lang="pt-BR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2000">
                          <a:solidFill>
                            <a:schemeClr val="tx1"/>
                          </a:solidFill>
                          <a:sym typeface="+mn-ea"/>
                        </a:rPr>
                        <a:t>AÇÃO DETALHADA</a:t>
                      </a:r>
                      <a:endParaRPr lang="pt-BR" altLang="en-US" sz="20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2000">
                          <a:solidFill>
                            <a:schemeClr val="tx1"/>
                          </a:solidFill>
                        </a:rPr>
                        <a:t>VALOR (R$)</a:t>
                      </a:r>
                      <a:endParaRPr lang="pt-BR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</a:tr>
              <a:tr h="327660">
                <a:tc rowSpan="3">
                  <a:txBody>
                    <a:bodyPr/>
                    <a:p>
                      <a:pPr algn="ctr">
                        <a:buNone/>
                      </a:pP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pt-BR" altLang="en-US" sz="1400" b="1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pt-BR" altLang="en-US" sz="1400" b="1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</a:rPr>
                        <a:t>VIGILÂNCIA SANITÁRIA </a:t>
                      </a:r>
                      <a:endParaRPr lang="pt-B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PREVENÇÃO E CONTROLE DAS DST/AIDS E HEPATITES VIRAIS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  <a:sym typeface="+mn-ea"/>
                        </a:rPr>
                        <a:t>26.000,00</a:t>
                      </a:r>
                      <a:endParaRPr lang="pt-BR" altLang="en-US" sz="14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6415">
                <a:tc vMerge="1"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AGENTES DE COMBATE ÀS ENDEMIAS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  <a:sym typeface="+mn-ea"/>
                        </a:rPr>
                        <a:t>108.900,00</a:t>
                      </a:r>
                      <a:endParaRPr lang="pt-BR" altLang="en-US" sz="14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8160">
                <a:tc vMerge="1"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altLang="en-US" sz="1400">
                          <a:solidFill>
                            <a:schemeClr val="tx1"/>
                          </a:solidFill>
                          <a:sym typeface="+mn-ea"/>
                        </a:rPr>
                        <a:t>INCENTIVO FINANCEIRO - </a:t>
                      </a: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DESPESAS DIVERSAS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  <a:sym typeface="+mn-ea"/>
                        </a:rPr>
                        <a:t>57.237,30</a:t>
                      </a:r>
                      <a:endParaRPr lang="pt-BR" altLang="en-US" sz="14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255">
                <a:tc>
                  <a:txBody>
                    <a:bodyPr/>
                    <a:p>
                      <a:pPr algn="ctr">
                        <a:buNone/>
                      </a:pPr>
                      <a:endParaRPr lang="pt-BR" altLang="en-US" sz="1400" b="1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  <a:sym typeface="+mn-ea"/>
                        </a:rPr>
                        <a:t>ASSISTÊNCIA FARMACÊUTICA </a:t>
                      </a:r>
                      <a:endParaRPr lang="pt-BR" altLang="en-US" sz="14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  <a:sym typeface="+mn-ea"/>
                        </a:rPr>
                        <a:t>PROMOÇÃO DA ASSISTÊNCIA FARMACÊUTICA E INSUMOS ESTRATÉGICOS NA ATENÇÃO BÁSICA EM SAÚDE</a:t>
                      </a:r>
                      <a:endParaRPr lang="pt-BR" altLang="en-US" sz="1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</a:rPr>
                        <a:t>128.446,92</a:t>
                      </a:r>
                      <a:endParaRPr lang="pt-B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2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  <a:sym typeface="+mn-ea"/>
                        </a:rPr>
                        <a:t>CORONAVÍRUS COVID-19</a:t>
                      </a:r>
                      <a:endParaRPr lang="pt-BR" altLang="en-US" sz="14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  <a:sym typeface="+mn-ea"/>
                        </a:rPr>
                        <a:t>CRÉDITO EXTRAORDINÁRIO </a:t>
                      </a:r>
                      <a:endParaRPr lang="pt-BR" altLang="en-US" sz="1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</a:rPr>
                        <a:t>60.000,00</a:t>
                      </a:r>
                      <a:endParaRPr lang="pt-B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06755">
                <a:tc gridSpan="2"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1">
                          <a:solidFill>
                            <a:schemeClr val="tx1"/>
                          </a:solidFill>
                          <a:sym typeface="+mn-ea"/>
                        </a:rPr>
                        <a:t>TOTAL CUSTEIO </a:t>
                      </a:r>
                      <a:endParaRPr lang="pt-BR" altLang="en-US" sz="18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0">
                    <a:solidFill>
                      <a:srgbClr val="F3DC96"/>
                    </a:solidFill>
                  </a:tcPr>
                </a:tc>
                <a:tc hMerge="1"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 R$ </a:t>
                      </a:r>
                      <a:r>
                        <a:rPr lang="pt-BR" altLang="en-US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3.426.261,13</a:t>
                      </a:r>
                      <a:endParaRPr lang="pt-BR" altLang="en-US" b="1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solidFill>
                      <a:srgbClr val="F3DC96"/>
                    </a:solidFill>
                  </a:tcPr>
                </a:tc>
              </a:tr>
            </a:tbl>
          </a:graphicData>
        </a:graphic>
      </p:graphicFrame>
      <p:sp>
        <p:nvSpPr>
          <p:cNvPr id="6" name="Caixa de Texto 5"/>
          <p:cNvSpPr txBox="1"/>
          <p:nvPr/>
        </p:nvSpPr>
        <p:spPr>
          <a:xfrm>
            <a:off x="6624320" y="6256020"/>
            <a:ext cx="376809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r"/>
            <a:r>
              <a:rPr lang="pt-BR" altLang="en-US" sz="1200" b="1">
                <a:sym typeface="+mn-ea"/>
              </a:rPr>
              <a:t>FONTE:</a:t>
            </a:r>
            <a:r>
              <a:rPr lang="pt-BR" altLang="en-US" sz="1200">
                <a:sym typeface="+mn-ea"/>
              </a:rPr>
              <a:t> https://consultafns.saude.gov.br/#/detalhada</a:t>
            </a:r>
            <a:endParaRPr lang="pt-BR" altLang="en-US" sz="1200">
              <a:sym typeface="+mn-ea"/>
            </a:endParaRPr>
          </a:p>
        </p:txBody>
      </p:sp>
      <p:pic>
        <p:nvPicPr>
          <p:cNvPr id="5" name="Imagem 4" descr="imag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845" y="5891530"/>
            <a:ext cx="843915" cy="787400"/>
          </a:xfrm>
          <a:prstGeom prst="rect">
            <a:avLst/>
          </a:prstGeom>
        </p:spPr>
      </p:pic>
      <p:pic>
        <p:nvPicPr>
          <p:cNvPr id="3" name="Espaço Reservado para Conteúdo 13" descr="su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15" y="107950"/>
            <a:ext cx="777240" cy="7283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1165" y="130175"/>
            <a:ext cx="9601200" cy="898525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p>
            <a:pPr algn="l"/>
            <a:r>
              <a:rPr lang="pt-BR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RECEITAS</a:t>
            </a:r>
            <a:br>
              <a:rPr lang="pt-BR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altLang="en-US" sz="1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REPASSES FUNDO NACIONAL DE SAÚDE - INVESTIMENTO </a:t>
            </a:r>
            <a:br>
              <a:rPr lang="pt-BR" altLang="en-US" sz="2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pt-BR" altLang="en-US" sz="2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Espaço Reservado para Conteúdo 3"/>
          <p:cNvGraphicFramePr/>
          <p:nvPr>
            <p:ph idx="1"/>
          </p:nvPr>
        </p:nvGraphicFramePr>
        <p:xfrm>
          <a:off x="1127760" y="1825625"/>
          <a:ext cx="9654540" cy="2286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1510"/>
                <a:gridCol w="4584065"/>
                <a:gridCol w="1878965"/>
              </a:tblGrid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2000">
                          <a:solidFill>
                            <a:schemeClr val="tx1"/>
                          </a:solidFill>
                        </a:rPr>
                        <a:t>GRUPO</a:t>
                      </a:r>
                      <a:endParaRPr lang="pt-BR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2000">
                          <a:solidFill>
                            <a:schemeClr val="tx1"/>
                          </a:solidFill>
                          <a:sym typeface="+mn-ea"/>
                        </a:rPr>
                        <a:t>AÇÃO DETALHADA</a:t>
                      </a:r>
                      <a:endParaRPr lang="pt-BR" altLang="en-US" sz="20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2000">
                          <a:solidFill>
                            <a:schemeClr val="tx1"/>
                          </a:solidFill>
                        </a:rPr>
                        <a:t>VALOR (R$)</a:t>
                      </a:r>
                      <a:endParaRPr lang="pt-BR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DC96"/>
                    </a:solidFill>
                  </a:tcPr>
                </a:tc>
              </a:tr>
              <a:tr h="51816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  <a:sym typeface="+mn-ea"/>
                        </a:rPr>
                        <a:t>ATENÇÃO BÁSICA</a:t>
                      </a:r>
                      <a:endParaRPr lang="pt-BR" altLang="en-US" sz="14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  <a:sym typeface="+mn-ea"/>
                        </a:rPr>
                        <a:t>ESTRUTURAÇÃO DA REDE DE SERVIÇOS  </a:t>
                      </a:r>
                      <a:endParaRPr lang="pt-BR" altLang="en-US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  <a:sym typeface="+mn-ea"/>
                        </a:rPr>
                        <a:t>R$ 0</a:t>
                      </a:r>
                      <a:endParaRPr lang="pt-BR" altLang="en-US" sz="1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06755">
                <a:tc gridSpan="2"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1">
                          <a:solidFill>
                            <a:schemeClr val="tx1"/>
                          </a:solidFill>
                          <a:sym typeface="+mn-ea"/>
                        </a:rPr>
                        <a:t> TOTAL INVESTIMENTO </a:t>
                      </a:r>
                      <a:endParaRPr lang="pt-BR" altLang="en-US" sz="18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0">
                    <a:solidFill>
                      <a:srgbClr val="F3DC96"/>
                    </a:solidFill>
                  </a:tcPr>
                </a:tc>
                <a:tc hMerge="1"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800" b="1">
                          <a:solidFill>
                            <a:schemeClr val="tx1"/>
                          </a:solidFill>
                          <a:sym typeface="+mn-ea"/>
                        </a:rPr>
                        <a:t>R$ 0</a:t>
                      </a:r>
                      <a:endParaRPr lang="pt-BR" altLang="en-US" sz="18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rgbClr val="F3DC96"/>
                    </a:solidFill>
                  </a:tcPr>
                </a:tc>
              </a:tr>
            </a:tbl>
          </a:graphicData>
        </a:graphic>
      </p:graphicFrame>
      <p:sp>
        <p:nvSpPr>
          <p:cNvPr id="6" name="Caixa de Texto 5"/>
          <p:cNvSpPr txBox="1"/>
          <p:nvPr/>
        </p:nvSpPr>
        <p:spPr>
          <a:xfrm>
            <a:off x="6409055" y="6166485"/>
            <a:ext cx="383984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pt-BR" altLang="en-US" sz="1200" b="1">
                <a:sym typeface="+mn-ea"/>
              </a:rPr>
              <a:t>FONTE:</a:t>
            </a:r>
            <a:r>
              <a:rPr lang="pt-BR" altLang="en-US" sz="1200">
                <a:sym typeface="+mn-ea"/>
              </a:rPr>
              <a:t> https://consultafns.saude.gov.br/#/detalhada</a:t>
            </a:r>
            <a:endParaRPr lang="pt-BR" altLang="en-US" sz="1200">
              <a:sym typeface="+mn-ea"/>
            </a:endParaRPr>
          </a:p>
        </p:txBody>
      </p:sp>
      <p:pic>
        <p:nvPicPr>
          <p:cNvPr id="5" name="Imagem 4" descr="imag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780" y="5569585"/>
            <a:ext cx="1134745" cy="1059180"/>
          </a:xfrm>
          <a:prstGeom prst="rect">
            <a:avLst/>
          </a:prstGeom>
        </p:spPr>
      </p:pic>
      <p:pic>
        <p:nvPicPr>
          <p:cNvPr id="3" name="Espaço Reservado para Conteúdo 13" descr="su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55" y="158115"/>
            <a:ext cx="777240" cy="7283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tângulo 6"/>
          <p:cNvSpPr/>
          <p:nvPr/>
        </p:nvSpPr>
        <p:spPr>
          <a:xfrm>
            <a:off x="1197610" y="4869180"/>
            <a:ext cx="5674360" cy="89789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Obs: Nenhum investimento no 1º Quadrimestre, </a:t>
            </a:r>
            <a:endParaRPr kumimoji="0" lang="pt-B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no ano passado as despesas foram de R$ 453.610,00</a:t>
            </a:r>
            <a:endParaRPr kumimoji="0" lang="pt-B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66750" y="1119505"/>
            <a:ext cx="10934065" cy="5419090"/>
          </a:xfrm>
        </p:spPr>
        <p:txBody>
          <a:bodyPr>
            <a:noAutofit/>
          </a:bodyPr>
          <a:p>
            <a:pPr algn="just"/>
            <a:r>
              <a:rPr lang="pt-BR" altLang="en-US" sz="2800">
                <a:solidFill>
                  <a:schemeClr val="tx1"/>
                </a:solidFill>
              </a:rPr>
              <a:t>Os dados apresentados como repasses do Fundo Nacional de Saúde tem por base o próprio sistema de informações do FNS. </a:t>
            </a:r>
            <a:endParaRPr lang="pt-BR" altLang="en-US" sz="2800">
              <a:solidFill>
                <a:schemeClr val="tx1"/>
              </a:solidFill>
            </a:endParaRPr>
          </a:p>
          <a:p>
            <a:pPr algn="just"/>
            <a:r>
              <a:rPr lang="pt-BR" altLang="en-US" sz="2800">
                <a:solidFill>
                  <a:schemeClr val="tx1"/>
                </a:solidFill>
              </a:rPr>
              <a:t>Arrecadado pelo município de Itapema - </a:t>
            </a:r>
            <a:r>
              <a:rPr lang="pt-BR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R$ 4.794.632,42</a:t>
            </a:r>
            <a:endParaRPr lang="pt-BR" altLang="en-US" sz="2800" b="1" u="sng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Tx/>
              <a:buSzTx/>
              <a:buFontTx/>
            </a:pPr>
            <a:r>
              <a:rPr lang="pt-BR" altLang="en-US" sz="2800">
                <a:solidFill>
                  <a:schemeClr val="tx1"/>
                </a:solidFill>
              </a:rPr>
              <a:t>Repasses Fundo a Fundo  - </a:t>
            </a:r>
            <a:r>
              <a:rPr lang="pt-BR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</a:t>
            </a:r>
            <a:r>
              <a:rPr lang="pt-BR" altLang="en-US" b="1">
                <a:latin typeface="Calibri" panose="020F0502020204030204" charset="-122"/>
                <a:sym typeface="+mn-ea"/>
              </a:rPr>
              <a:t>3.860.357,36</a:t>
            </a:r>
            <a:endParaRPr lang="pt-BR" altLang="en-US" sz="2800" b="1">
              <a:latin typeface="Calibri" panose="020F0502020204030204" charset="-122"/>
              <a:sym typeface="+mn-ea"/>
            </a:endParaRPr>
          </a:p>
          <a:p>
            <a:pPr algn="just">
              <a:buClrTx/>
              <a:buSzTx/>
              <a:buFontTx/>
            </a:pPr>
            <a:r>
              <a:rPr lang="pt-BR" altLang="en-US" sz="2800" b="1">
                <a:sym typeface="+mn-ea"/>
              </a:rPr>
              <a:t>Diferença - R$ 934.275,06</a:t>
            </a:r>
            <a:endParaRPr lang="pt-BR" altLang="en-US" sz="2800" b="1">
              <a:sym typeface="+mn-ea"/>
            </a:endParaRPr>
          </a:p>
          <a:p>
            <a:pPr algn="just">
              <a:buClrTx/>
              <a:buSzTx/>
              <a:buFontTx/>
            </a:pPr>
            <a:r>
              <a:rPr lang="pt-BR" altLang="en-US" sz="2800">
                <a:solidFill>
                  <a:schemeClr val="tx1"/>
                </a:solidFill>
              </a:rPr>
              <a:t>A  data de emissão da ordem bancária pelo Fundo Nacional, não é a mesma em que realmente os créditos ingressam nas contas do Fundo Municipal de Saúde. </a:t>
            </a:r>
            <a:endParaRPr lang="pt-BR" altLang="en-US" sz="2800">
              <a:solidFill>
                <a:schemeClr val="tx1"/>
              </a:solidFill>
            </a:endParaRPr>
          </a:p>
          <a:p>
            <a:pPr algn="just"/>
            <a:r>
              <a:rPr lang="pt-BR" altLang="en-US" sz="2800">
                <a:solidFill>
                  <a:schemeClr val="tx1"/>
                </a:solidFill>
              </a:rPr>
              <a:t>Sistema adotado pela Contabilidade Aplicada ao Setor Público adota o regime de CAIXA, considerando apenas os valores que realmente ingressaram nas contas no período.</a:t>
            </a:r>
            <a:endParaRPr lang="pt-BR" altLang="en-US" sz="2800">
              <a:solidFill>
                <a:schemeClr val="tx1"/>
              </a:solidFill>
            </a:endParaRPr>
          </a:p>
          <a:p>
            <a:pPr algn="just"/>
            <a:endParaRPr lang="pt-BR" altLang="en-US" sz="2800">
              <a:solidFill>
                <a:schemeClr val="tx1"/>
              </a:solidFill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781175" y="157480"/>
            <a:ext cx="9601200" cy="73787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l"/>
            <a:r>
              <a:rPr lang="pt-BR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OBSERVAÇÃO IMPORTANTE</a:t>
            </a:r>
            <a:endParaRPr lang="pt-BR" alt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Espaço Reservado para Conteúdo 13" descr="s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3765" y="86360"/>
            <a:ext cx="777240" cy="7283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ata Pie Charts">
  <a:themeElements>
    <a:clrScheme name="Data Pie Chart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Data Pie Chart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Data Pie Ch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tf02801115</Template>
  <TotalTime>0</TotalTime>
  <Words>13694</Words>
  <Application>WPS Presentation</Application>
  <PresentationFormat>Personalizar</PresentationFormat>
  <Paragraphs>1564</Paragraphs>
  <Slides>32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Arial</vt:lpstr>
      <vt:lpstr>SimSun</vt:lpstr>
      <vt:lpstr>Wingdings</vt:lpstr>
      <vt:lpstr>Calibri</vt:lpstr>
      <vt:lpstr>Calibri</vt:lpstr>
      <vt:lpstr>Microsoft YaHei</vt:lpstr>
      <vt:lpstr>Arial Unicode MS</vt:lpstr>
      <vt:lpstr>Century</vt:lpstr>
      <vt:lpstr>Data Pie Charts</vt:lpstr>
      <vt:lpstr>Paint.Picture</vt:lpstr>
      <vt:lpstr>Paint.Picture</vt:lpstr>
      <vt:lpstr>Paint.Picture</vt:lpstr>
      <vt:lpstr>PRESTAÇÃO DE CONTAS   1º QUADRIMESTRE DE 2021</vt:lpstr>
      <vt:lpstr>PowerPoint 演示文稿</vt:lpstr>
      <vt:lpstr>RECEITAS  PARA APURAÇÃO DA APLICAÇÃO EM AÇÕES E SERVIÇOS PÚBLICOS DE SAÚDE</vt:lpstr>
      <vt:lpstr> RECEITAS  COMPOSIÇÃO ORCAMENTÁRIA DA SAÚDE </vt:lpstr>
      <vt:lpstr>RECEITAS REPASSES FUNDO NACIONAL DE SAÚDE - RESUMO</vt:lpstr>
      <vt:lpstr>RECEITAS REPASSES FUNDO NACIONAL DE SAÚDE - CUSTEIO </vt:lpstr>
      <vt:lpstr>RECEITAS REPASSES FUNDO NACIONAL DE SAÚDE - CUSTEIO </vt:lpstr>
      <vt:lpstr>RECEITAS REPASSES FUNDO NACIONAL DE SAÚDE - INVESTIMENTO  </vt:lpstr>
      <vt:lpstr>OBSERVAÇÃO IMPORTANTE</vt:lpstr>
      <vt:lpstr>RECEITAS REPASSES FUNDO NACIONAL DE SAÚDE - RESUMO</vt:lpstr>
      <vt:lpstr>  RECEITAS REPASSES FUNDO ESTADUAL DE SAÚDE - CUSTEIO  </vt:lpstr>
      <vt:lpstr>PowerPoint 演示文稿</vt:lpstr>
      <vt:lpstr>DESPESAS</vt:lpstr>
      <vt:lpstr>DESPESAS DESPESAS CONSIDERADAS COMO AÇÕES E SERVIÇOS PÚBLICOS DE SAÚDE POR GRUPO DE NATUREZA </vt:lpstr>
      <vt:lpstr>DESPESAS DESPESAS CONSIDERADAS COMO AÇÕES E SERVIÇOS PÚBLICOS DE SAÚDE POR SUBFUNÇÃO </vt:lpstr>
      <vt:lpstr>DESPESAS COVID-19</vt:lpstr>
      <vt:lpstr>RESUMO DE DESPESAS COVID-19</vt:lpstr>
      <vt:lpstr>PRODUÇÃO CREDENCIADOS CONFORME DEMANDA MENSAL   </vt:lpstr>
      <vt:lpstr>PowerPoint 演示文稿</vt:lpstr>
      <vt:lpstr>PRODUÇÃO - MUNICIPAL PROCEDIMENTOS </vt:lpstr>
      <vt:lpstr>PRODUÇÃO - PROCEDIMENTOS</vt:lpstr>
      <vt:lpstr>PRODUÇÃO - PROCEDIMENTOS</vt:lpstr>
      <vt:lpstr>PRODUÇÃO - PROCEDIMENTOS</vt:lpstr>
      <vt:lpstr>PowerPoint 演示文稿</vt:lpstr>
      <vt:lpstr>PowerPoint 演示文稿</vt:lpstr>
      <vt:lpstr>INFORMAÇÃO PARA O ANEXO 12 RREO DA LRF e PARA BAIXA DO SISTEMA COMPENSADO</vt:lpstr>
      <vt:lpstr>PowerPoint 演示文稿</vt:lpstr>
      <vt:lpstr> COMPARATIVO DA DESPESA AUTORIZADA COM A LIQUIDADA CONSÓRCIO DE SAÚDE CIS - AMFRI </vt:lpstr>
      <vt:lpstr>RESUMO DE PROCEDIMENTOS  CONSÓRCIO DE SAÚDE CIS - AMFRI</vt:lpstr>
      <vt:lpstr>RESUMO DE PROCEDIMENTOS  CONSÓRCIO DE SAÚDE CIS - AMFRI</vt:lpstr>
      <vt:lpstr>PowerPoint 演示文稿</vt:lpstr>
      <vt:lpstr>SECRETARIA MUNICIPAL DE SAÚDE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usuario</dc:creator>
  <cp:lastModifiedBy>google1594839836</cp:lastModifiedBy>
  <cp:revision>853</cp:revision>
  <dcterms:created xsi:type="dcterms:W3CDTF">2018-05-26T17:21:00Z</dcterms:created>
  <dcterms:modified xsi:type="dcterms:W3CDTF">2021-09-21T19:38:22Z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KSOProductBuildVer">
    <vt:lpwstr>1046-11.2.0.10296</vt:lpwstr>
  </property>
  <property fmtid="{D5CDD505-2E9C-101B-9397-08002B2CF9AE}" pid="9" name="ICV">
    <vt:lpwstr>0D4BA25BCCD24E128BCBFAD6FFC7D124</vt:lpwstr>
  </property>
</Properties>
</file>