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5" r:id="rId7"/>
    <p:sldId id="268" r:id="rId8"/>
    <p:sldId id="260" r:id="rId9"/>
    <p:sldId id="261" r:id="rId10"/>
    <p:sldId id="277" r:id="rId11"/>
    <p:sldId id="267" r:id="rId12"/>
    <p:sldId id="264" r:id="rId13"/>
    <p:sldId id="270" r:id="rId14"/>
    <p:sldId id="271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B395-2DD1-4E0C-AD7F-C33E717CE14B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66332-D461-43D9-A1C1-8FF0295CCEC5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04396571992\Desktop\Operação Urbana Consorciada\Rio da Fita.jpegRio da Fita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939445"/>
            <a:ext cx="6114985" cy="22983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5" y="1761490"/>
            <a:ext cx="6114415" cy="2611120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4100" u="sng" dirty="0">
                <a:latin typeface="Palatino Linotype" panose="02040502050505030304" pitchFamily="18" charset="0"/>
              </a:rPr>
              <a:t>Operação Urbana Consorciada </a:t>
            </a:r>
            <a:br>
              <a:rPr lang="pt-BR" sz="4100" u="sng" dirty="0">
                <a:latin typeface="Palatino Linotype" panose="02040502050505030304" pitchFamily="18" charset="0"/>
              </a:rPr>
            </a:br>
            <a:r>
              <a:rPr lang="pt-BR" sz="4100" u="sng" dirty="0">
                <a:latin typeface="Palatino Linotype" panose="02040502050505030304" pitchFamily="18" charset="0"/>
              </a:rPr>
              <a:t>enzo borges</a:t>
            </a:r>
            <a:endParaRPr lang="pt-BR" sz="4100" u="sng" dirty="0">
              <a:latin typeface="Palatino Linotype" panose="0204050205050503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0119" y="4372379"/>
            <a:ext cx="4670233" cy="540135"/>
          </a:xfrm>
        </p:spPr>
        <p:txBody>
          <a:bodyPr anchor="ctr">
            <a:normAutofit/>
          </a:bodyPr>
          <a:lstStyle/>
          <a:p>
            <a:pPr algn="l">
              <a:lnSpc>
                <a:spcPct val="91000"/>
              </a:lnSpc>
            </a:pPr>
            <a:endParaRPr lang="pt-BR" sz="2000" i="1" dirty="0">
              <a:latin typeface="Palatino Linotype" panose="0204050205050503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err="1">
                <a:latin typeface="Palatino Linotype" panose="02040502050505030304" pitchFamily="18" charset="0"/>
              </a:rPr>
              <a:t>Contrapartidas/recursos</a:t>
            </a:r>
            <a:endParaRPr lang="pt-BR" sz="4000" dirty="0">
              <a:latin typeface="Palatino Linotype" panose="0204050205050503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pt-BR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Redução das áreas institucionais nos futuros loteamentos com reversão em obras públicas e r</a:t>
            </a:r>
            <a:r>
              <a:rPr lang="pt-BR" dirty="0">
                <a:latin typeface="Palatino Linotype" panose="02040502050505030304" pitchFamily="18" charset="0"/>
                <a:cs typeface="Palatino Linotype" panose="02040502050505030304" pitchFamily="18" charset="0"/>
                <a:sym typeface="+mn-ea"/>
              </a:rPr>
              <a:t>eserva de áreas </a:t>
            </a:r>
            <a:r>
              <a:rPr lang="pt-BR">
                <a:latin typeface="Palatino Linotype" panose="02040502050505030304" pitchFamily="18" charset="0"/>
                <a:cs typeface="Palatino Linotype" panose="02040502050505030304" pitchFamily="18" charset="0"/>
                <a:sym typeface="+mn-ea"/>
              </a:rPr>
              <a:t>para HIS</a:t>
            </a:r>
            <a:r>
              <a:rPr lang="pt-BR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;</a:t>
            </a:r>
            <a:endParaRPr lang="pt-BR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457200" indent="-457200">
              <a:buFontTx/>
              <a:buChar char="-"/>
            </a:pPr>
            <a:r>
              <a:rPr lang="pt-BR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Leilão de imóveis públicos, com destinação à HIS;</a:t>
            </a:r>
            <a:endParaRPr lang="pt-BR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457200" indent="-457200">
              <a:buFontTx/>
              <a:buChar char="-"/>
            </a:pPr>
            <a:r>
              <a:rPr lang="pt-BR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Outorga onerosa através de CEPAC’S para gozo das alterações dos padrões construtivos;</a:t>
            </a:r>
            <a:endParaRPr lang="pt-BR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>
              <a:buFontTx/>
            </a:pPr>
            <a:r>
              <a:rPr lang="pt-BR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-    Governo do Estado e Pró-Moradia (CAIXA).</a:t>
            </a:r>
            <a:endParaRPr lang="pt-BR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just"/>
            <a:r>
              <a:rPr lang="pt-BR" altLang="en-US" sz="3600">
                <a:latin typeface="Palatino Linotype" panose="02040502050505030304" pitchFamily="18" charset="0"/>
                <a:cs typeface="Palatino Linotype" panose="02040502050505030304" pitchFamily="18" charset="0"/>
              </a:rPr>
              <a:t>alteração do padrão construtivo</a:t>
            </a:r>
            <a:endParaRPr lang="pt-BR" altLang="en-US" sz="360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pt-BR" altLang="en-US" b="1" u="sng">
                <a:latin typeface="Palatino Linotype" panose="02040502050505030304" pitchFamily="18" charset="0"/>
                <a:cs typeface="Palatino Linotype" panose="02040502050505030304" pitchFamily="18" charset="0"/>
              </a:rPr>
              <a:t>Modelo Atual:</a:t>
            </a:r>
            <a:endParaRPr lang="pt-BR" altLang="en-US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r>
              <a:rPr lang="pt-BR" altLang="en-US">
                <a:latin typeface="Palatino Linotype" panose="02040502050505030304" pitchFamily="18" charset="0"/>
                <a:cs typeface="Palatino Linotype" panose="02040502050505030304" pitchFamily="18" charset="0"/>
              </a:rPr>
              <a:t>- Índice ‘K’ = 40 (adensamento menor que as ZR1 e ZR2;</a:t>
            </a:r>
            <a:endParaRPr lang="pt-BR" altLang="en-US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r>
              <a:rPr lang="pt-BR" altLang="en-US">
                <a:latin typeface="Palatino Linotype" panose="02040502050505030304" pitchFamily="18" charset="0"/>
                <a:cs typeface="Palatino Linotype" panose="02040502050505030304" pitchFamily="18" charset="0"/>
              </a:rPr>
              <a:t>- Habitações multifamiliares de interesse social (LC 43/2013);</a:t>
            </a:r>
            <a:endParaRPr lang="pt-BR" altLang="en-US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r>
              <a:rPr lang="pt-BR" altLang="en-US">
                <a:latin typeface="Palatino Linotype" panose="02040502050505030304" pitchFamily="18" charset="0"/>
                <a:cs typeface="Palatino Linotype" panose="02040502050505030304" pitchFamily="18" charset="0"/>
              </a:rPr>
              <a:t>- 15 (quinze) pavimentos tipo, com 6 (seis) apartamentos por andar: até 90 (noventa) unidades por torre;</a:t>
            </a:r>
            <a:endParaRPr lang="pt-BR" altLang="en-US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r>
              <a:rPr lang="pt-BR" altLang="en-US">
                <a:latin typeface="Palatino Linotype" panose="02040502050505030304" pitchFamily="18" charset="0"/>
                <a:cs typeface="Palatino Linotype" panose="02040502050505030304" pitchFamily="18" charset="0"/>
              </a:rPr>
              <a:t>- Padrões MCMV: </a:t>
            </a:r>
            <a:r>
              <a:rPr lang="pt-BR" altLang="en-US">
                <a:latin typeface="Times New Roman" panose="02020603050405020304" charset="0"/>
                <a:cs typeface="Times New Roman" panose="02020603050405020304" charset="0"/>
              </a:rPr>
              <a:t>&lt; 70m²; uma VG; 3% PNE.</a:t>
            </a:r>
            <a:endParaRPr lang="pt-BR" altLang="en-US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r>
              <a:rPr lang="pt-BR" altLang="en-US"/>
              <a:t> </a:t>
            </a:r>
            <a:endParaRPr lang="pt-B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just"/>
            <a:r>
              <a:rPr lang="pt-BR" altLang="en-US" sz="3600">
                <a:latin typeface="Palatino Linotype" panose="02040502050505030304" pitchFamily="18" charset="0"/>
                <a:cs typeface="Palatino Linotype" panose="02040502050505030304" pitchFamily="18" charset="0"/>
              </a:rPr>
              <a:t>alteração do padrão construtivo</a:t>
            </a:r>
            <a:endParaRPr lang="pt-BR" altLang="en-US" sz="360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2465" y="2587625"/>
            <a:ext cx="10893425" cy="4388485"/>
          </a:xfrm>
        </p:spPr>
        <p:txBody>
          <a:bodyPr>
            <a:normAutofit fontScale="70000"/>
          </a:bodyPr>
          <a:p>
            <a:r>
              <a:rPr lang="pt-BR" altLang="en-US" sz="3335" b="1" u="sng">
                <a:latin typeface="Palatino Linotype" panose="02040502050505030304" pitchFamily="18" charset="0"/>
                <a:cs typeface="Palatino Linotype" panose="02040502050505030304" pitchFamily="18" charset="0"/>
              </a:rPr>
              <a:t>Modelo Proposto:</a:t>
            </a:r>
            <a:endParaRPr lang="pt-BR" altLang="en-US" sz="3335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r>
              <a:rPr lang="pt-BR" altLang="en-US" sz="3335">
                <a:latin typeface="Palatino Linotype" panose="02040502050505030304" pitchFamily="18" charset="0"/>
                <a:cs typeface="Palatino Linotype" panose="02040502050505030304" pitchFamily="18" charset="0"/>
              </a:rPr>
              <a:t>- Redução do Índice ‘K’ para 20;</a:t>
            </a:r>
            <a:endParaRPr lang="pt-BR" altLang="en-US" sz="3335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r>
              <a:rPr lang="pt-BR" altLang="en-US" sz="3335">
                <a:latin typeface="Palatino Linotype" panose="02040502050505030304" pitchFamily="18" charset="0"/>
                <a:cs typeface="Palatino Linotype" panose="02040502050505030304" pitchFamily="18" charset="0"/>
              </a:rPr>
              <a:t>- Limitação das Habitações multifamiliares de interesse social (LC 43/2013);</a:t>
            </a:r>
            <a:endParaRPr lang="pt-BR" altLang="en-US" sz="3335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r>
              <a:rPr lang="pt-BR" altLang="en-US" sz="3335">
                <a:latin typeface="Palatino Linotype" panose="02040502050505030304" pitchFamily="18" charset="0"/>
                <a:cs typeface="Palatino Linotype" panose="02040502050505030304" pitchFamily="18" charset="0"/>
              </a:rPr>
              <a:t>- 20 (quinze) pavimentos tipo, com 4 (quatro) apartamentos por andar: até 80 (noventa) unidades por torre;</a:t>
            </a:r>
            <a:endParaRPr lang="pt-BR" altLang="en-US" sz="3335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r>
              <a:rPr lang="pt-BR" altLang="en-US" sz="3335">
                <a:latin typeface="Palatino Linotype" panose="02040502050505030304" pitchFamily="18" charset="0"/>
                <a:cs typeface="Palatino Linotype" panose="02040502050505030304" pitchFamily="18" charset="0"/>
              </a:rPr>
              <a:t>- Outorga onerosa para a diferença entre o potencial construtivo e o limite máximo de andares;</a:t>
            </a:r>
            <a:endParaRPr lang="pt-BR" altLang="en-US" sz="3335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r>
              <a:rPr lang="pt-BR" altLang="en-US" sz="3335">
                <a:latin typeface="Palatino Linotype" panose="02040502050505030304" pitchFamily="18" charset="0"/>
                <a:cs typeface="Palatino Linotype" panose="02040502050505030304" pitchFamily="18" charset="0"/>
              </a:rPr>
              <a:t>- Permissão do aumento do embasamento (ampliação das vagas de garagem).</a:t>
            </a:r>
            <a:endParaRPr lang="pt-BR" altLang="en-US" sz="3335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r>
              <a:rPr lang="pt-BR" altLang="en-US"/>
              <a:t> </a:t>
            </a:r>
            <a:endParaRPr lang="pt-B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 sz="4000">
                <a:latin typeface="Palatino Linotype" panose="02040502050505030304" pitchFamily="18" charset="0"/>
                <a:cs typeface="Palatino Linotype" panose="02040502050505030304" pitchFamily="18" charset="0"/>
              </a:rPr>
              <a:t>anexo ii</a:t>
            </a:r>
            <a:endParaRPr lang="pt-BR" altLang="en-US" sz="400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pic>
        <p:nvPicPr>
          <p:cNvPr id="5" name="Espaço Reservado para Conteúdo 4" descr="Anexo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0120" y="2469515"/>
            <a:ext cx="2904490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latin typeface="Palatino Linotype" panose="02040502050505030304" pitchFamily="18" charset="0"/>
              </a:rPr>
              <a:t>Operação urbana consorciada</a:t>
            </a:r>
            <a:endParaRPr lang="pt-BR" sz="4000" dirty="0">
              <a:latin typeface="Palatino Linotype" panose="0204050205050503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400" b="1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ESTATUTO DA CIDADE:</a:t>
            </a:r>
            <a:endParaRPr lang="pt-BR" sz="2400" b="1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algn="just">
              <a:lnSpc>
                <a:spcPct val="111000"/>
              </a:lnSpc>
            </a:pPr>
            <a:r>
              <a:rPr lang="pt-BR" sz="23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Art. 32. Lei municipal específica, baseada no plano diretor, poderá delimitar área para aplicação de operações consorciadas.</a:t>
            </a:r>
            <a:endParaRPr lang="pt-BR" sz="23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algn="just">
              <a:lnSpc>
                <a:spcPct val="111000"/>
              </a:lnSpc>
            </a:pPr>
            <a:r>
              <a:rPr lang="pt-BR" sz="23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§ 1º Considera-se operação urbana consorciada o </a:t>
            </a:r>
            <a:r>
              <a:rPr lang="pt-BR" sz="2300" u="sng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conjunto de intervenções</a:t>
            </a:r>
            <a:r>
              <a:rPr lang="pt-BR" sz="23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 e medidas </a:t>
            </a:r>
            <a:r>
              <a:rPr lang="pt-BR" sz="2300" u="sng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coordenadas pelo Poder Público municipal</a:t>
            </a:r>
            <a:r>
              <a:rPr lang="pt-BR" sz="23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, com a </a:t>
            </a:r>
            <a:r>
              <a:rPr lang="pt-BR" sz="2300" u="sng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participação dos proprietários, moradores, usuários permanentes e investidores</a:t>
            </a:r>
            <a:r>
              <a:rPr lang="pt-BR" sz="23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 privados, com o </a:t>
            </a:r>
            <a:r>
              <a:rPr lang="pt-BR" sz="2300" u="sng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objetivo de alcançar em uma área transformações urbanísticas estruturais, melhorias sociais e a valorização ambiental</a:t>
            </a:r>
            <a:r>
              <a:rPr lang="pt-BR" sz="23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.</a:t>
            </a:r>
            <a:endParaRPr lang="pt-BR" sz="23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latin typeface="Palatino Linotype" panose="02040502050505030304" pitchFamily="18" charset="0"/>
              </a:rPr>
              <a:t>Operação urbana consorciada</a:t>
            </a:r>
            <a:endParaRPr lang="pt-BR" sz="4000" dirty="0">
              <a:latin typeface="Palatino Linotype" panose="0204050205050503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6925" y="2587625"/>
            <a:ext cx="10774045" cy="3813810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PROBLEMAS SOCIOAMBIENTAIS DETECTADOS:</a:t>
            </a:r>
            <a:endParaRPr lang="pt-BR" sz="2400" b="1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algn="just"/>
            <a:r>
              <a:rPr lang="pt-BR" sz="20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- Ocupações irregulares de áreas públicas e privadas (492 famílias - 20/02/2021);</a:t>
            </a:r>
            <a:endParaRPr lang="pt-BR" sz="20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Habitações precárias, desprovidas de rede de energia, saneamento básico e infraestrutura;</a:t>
            </a:r>
            <a:endParaRPr lang="pt-BR" sz="20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Ausência de equipamentos urbanos;</a:t>
            </a:r>
            <a:endParaRPr lang="pt-BR" sz="20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Mobilidade urbana dificiente;</a:t>
            </a:r>
            <a:endParaRPr lang="pt-BR" sz="20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Inexistência de espaço e condições para qualificação de mão-de-obra;</a:t>
            </a:r>
            <a:endParaRPr lang="pt-BR" sz="20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Ausência de habitações direcionadas à população de baixa renda.</a:t>
            </a:r>
            <a:endParaRPr lang="pt-BR" sz="20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 sz="4000">
                <a:latin typeface="Palatino Linotype" panose="02040502050505030304" pitchFamily="18" charset="0"/>
                <a:cs typeface="Palatino Linotype" panose="02040502050505030304" pitchFamily="18" charset="0"/>
              </a:rPr>
              <a:t>Principais ações</a:t>
            </a:r>
            <a:endParaRPr lang="pt-BR" altLang="en-US" sz="400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0120" y="2587625"/>
            <a:ext cx="10268585" cy="3762375"/>
          </a:xfrm>
        </p:spPr>
        <p:txBody>
          <a:bodyPr>
            <a:noAutofit/>
          </a:bodyPr>
          <a:p>
            <a:pPr marL="457200" indent="-457200">
              <a:buFontTx/>
              <a:buChar char="-"/>
            </a:pPr>
            <a:r>
              <a:rPr lang="pt-BR" sz="2200" dirty="0">
                <a:latin typeface="Palatino Linotype" panose="02040502050505030304" pitchFamily="18" charset="0"/>
                <a:cs typeface="Palatino Linotype" panose="02040502050505030304" pitchFamily="18" charset="0"/>
                <a:sym typeface="+mn-ea"/>
              </a:rPr>
              <a:t>Habitações populares;</a:t>
            </a:r>
            <a:endParaRPr lang="pt-BR" sz="2200" dirty="0">
              <a:latin typeface="Palatino Linotype" panose="02040502050505030304" pitchFamily="18" charset="0"/>
              <a:cs typeface="Palatino Linotype" panose="02040502050505030304" pitchFamily="18" charset="0"/>
              <a:sym typeface="+mn-ea"/>
            </a:endParaRPr>
          </a:p>
          <a:p>
            <a:pPr marL="457200" indent="-457200">
              <a:buFontTx/>
              <a:buChar char="-"/>
            </a:pPr>
            <a:r>
              <a:rPr lang="pt-BR" sz="2200" dirty="0">
                <a:latin typeface="Palatino Linotype" panose="02040502050505030304" pitchFamily="18" charset="0"/>
                <a:cs typeface="Palatino Linotype" panose="02040502050505030304" pitchFamily="18" charset="0"/>
                <a:sym typeface="+mn-ea"/>
              </a:rPr>
              <a:t>Execução dos equipamentos urbanos do loteamento Jardim Praiamar;</a:t>
            </a:r>
            <a:endParaRPr lang="pt-BR" sz="2200" dirty="0">
              <a:latin typeface="Palatino Linotype" panose="02040502050505030304" pitchFamily="18" charset="0"/>
              <a:cs typeface="Palatino Linotype" panose="02040502050505030304" pitchFamily="18" charset="0"/>
              <a:sym typeface="+mn-ea"/>
            </a:endParaRPr>
          </a:p>
          <a:p>
            <a:pPr marL="457200" indent="-457200">
              <a:buFontTx/>
              <a:buChar char="-"/>
            </a:pPr>
            <a:r>
              <a:rPr lang="pt-BR" sz="2200" dirty="0">
                <a:latin typeface="Palatino Linotype" panose="02040502050505030304" pitchFamily="18" charset="0"/>
                <a:cs typeface="Palatino Linotype" panose="02040502050505030304" pitchFamily="18" charset="0"/>
                <a:sym typeface="+mn-ea"/>
              </a:rPr>
              <a:t>Binário do Rio da Fita;</a:t>
            </a:r>
            <a:endParaRPr lang="pt-BR" sz="2200" dirty="0">
              <a:latin typeface="Palatino Linotype" panose="02040502050505030304" pitchFamily="18" charset="0"/>
              <a:cs typeface="Palatino Linotype" panose="02040502050505030304" pitchFamily="18" charset="0"/>
              <a:sym typeface="+mn-ea"/>
            </a:endParaRPr>
          </a:p>
          <a:p>
            <a:pPr marL="457200" indent="-457200">
              <a:buFontTx/>
              <a:buChar char="-"/>
            </a:pPr>
            <a:r>
              <a:rPr lang="pt-BR" sz="22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Ligação da Rua 406-H à Rua 450 (e pavimentação);</a:t>
            </a:r>
            <a:endParaRPr lang="pt-BR" sz="22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457200" indent="-457200">
              <a:buFontTx/>
              <a:buChar char="-"/>
            </a:pPr>
            <a:r>
              <a:rPr lang="pt-BR" sz="2200" dirty="0">
                <a:latin typeface="Palatino Linotype" panose="02040502050505030304" pitchFamily="18" charset="0"/>
                <a:cs typeface="Palatino Linotype" panose="02040502050505030304" pitchFamily="18" charset="0"/>
                <a:sym typeface="+mn-ea"/>
              </a:rPr>
              <a:t>Parque Industrial e Tecnológico;</a:t>
            </a:r>
            <a:endParaRPr lang="pt-BR" sz="22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457200" indent="-457200">
              <a:buFontTx/>
              <a:buChar char="-"/>
            </a:pPr>
            <a:r>
              <a:rPr lang="pt-BR" sz="2200" dirty="0">
                <a:latin typeface="Palatino Linotype" panose="02040502050505030304" pitchFamily="18" charset="0"/>
                <a:cs typeface="Palatino Linotype" panose="02040502050505030304" pitchFamily="18" charset="0"/>
                <a:sym typeface="+mn-ea"/>
              </a:rPr>
              <a:t>Escola Empreendedora;</a:t>
            </a:r>
            <a:endParaRPr lang="pt-BR" sz="22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457200" indent="-457200">
              <a:buFontTx/>
              <a:buChar char="-"/>
            </a:pPr>
            <a:r>
              <a:rPr lang="pt-BR" sz="2200" dirty="0">
                <a:latin typeface="Palatino Linotype" panose="02040502050505030304" pitchFamily="18" charset="0"/>
                <a:cs typeface="Palatino Linotype" panose="02040502050505030304" pitchFamily="18" charset="0"/>
                <a:sym typeface="+mn-ea"/>
              </a:rPr>
              <a:t>Incubação de empresas e qualificação de mão-de-obra;</a:t>
            </a:r>
            <a:endParaRPr lang="pt-BR" sz="22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pt-BR" altLang="en-US" sz="22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 sz="4000">
                <a:latin typeface="Palatino Linotype" panose="02040502050505030304" pitchFamily="18" charset="0"/>
                <a:cs typeface="Palatino Linotype" panose="02040502050505030304" pitchFamily="18" charset="0"/>
              </a:rPr>
              <a:t>Habitações populares</a:t>
            </a:r>
            <a:endParaRPr lang="pt-BR" altLang="en-US" sz="400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pic>
        <p:nvPicPr>
          <p:cNvPr id="4" name="Espaço Reservado para Conteúdo 3" descr="Área de Invasão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45870" y="2571115"/>
            <a:ext cx="4929505" cy="35934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00" dirty="0">
                <a:latin typeface="Palatino Linotype" panose="02040502050505030304" pitchFamily="18" charset="0"/>
              </a:rPr>
              <a:t>PARQUE INDUSTRIAL E TECNOLÓGICO</a:t>
            </a:r>
            <a:endParaRPr lang="pt-BR" sz="3800" dirty="0">
              <a:latin typeface="Palatino Linotype" panose="02040502050505030304" pitchFamily="18" charset="0"/>
            </a:endParaRPr>
          </a:p>
        </p:txBody>
      </p:sp>
      <p:pic>
        <p:nvPicPr>
          <p:cNvPr id="5" name="Espaço Reservado para Conteúdo 4" descr="Vista aérea de um trem&#10;&#10;Descrição gerada automaticament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59891" y="2757268"/>
            <a:ext cx="6863514" cy="378291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latin typeface="Palatino Linotype" panose="02040502050505030304" pitchFamily="18" charset="0"/>
              </a:rPr>
              <a:t>Binário do rio da fita</a:t>
            </a:r>
            <a:endParaRPr lang="pt-BR" sz="4000" dirty="0">
              <a:latin typeface="Palatino Linotype" panose="02040502050505030304" pitchFamily="18" charset="0"/>
            </a:endParaRPr>
          </a:p>
        </p:txBody>
      </p:sp>
      <p:pic>
        <p:nvPicPr>
          <p:cNvPr id="7" name="Espaço Reservado para Conteúdo 6" descr="C:\Users\04396571992\Desktop\Operação Urbana Consorciada\Rio da Fita.jpegRio da Fita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143635" y="2586355"/>
            <a:ext cx="6856730" cy="3682365"/>
          </a:xfr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 sz="4000">
                <a:latin typeface="Palatino Linotype" panose="02040502050505030304" pitchFamily="18" charset="0"/>
                <a:cs typeface="Palatino Linotype" panose="02040502050505030304" pitchFamily="18" charset="0"/>
              </a:rPr>
              <a:t>área da ouc - anexo i</a:t>
            </a:r>
            <a:endParaRPr lang="pt-BR" altLang="en-US" sz="400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pic>
        <p:nvPicPr>
          <p:cNvPr id="4" name="Espaço Reservado para Conteúdo 3" descr="Anexo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0120" y="2503170"/>
            <a:ext cx="5617845" cy="40709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latin typeface="Palatino Linotype" panose="02040502050505030304" pitchFamily="18" charset="0"/>
              </a:rPr>
              <a:t>BENEFÍCIOS POSSÍVEIS</a:t>
            </a:r>
            <a:endParaRPr lang="pt-BR" sz="4000" dirty="0">
              <a:latin typeface="Palatino Linotype" panose="0204050205050503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400" b="1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ESTATUTO DA CIDADE:</a:t>
            </a:r>
            <a:endParaRPr lang="pt-BR" sz="2400" b="1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algn="just"/>
            <a:r>
              <a:rPr lang="pt-BR" sz="16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§ 2º Poderão ser previstas nas operações urbanas consorciadas, entre outras medidas:</a:t>
            </a:r>
            <a:endParaRPr lang="pt-BR" sz="16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algn="just"/>
            <a:r>
              <a:rPr lang="pt-BR" sz="16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I – a </a:t>
            </a:r>
            <a:r>
              <a:rPr lang="pt-BR" sz="1600" b="1" u="sng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modificação de índices e características de parcelamento</a:t>
            </a:r>
            <a:r>
              <a:rPr lang="pt-BR" sz="16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, uso e ocupação do solo e subsolo, bem como </a:t>
            </a:r>
            <a:r>
              <a:rPr lang="pt-BR" sz="1600" b="1" u="sng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alterações das normas edilícias</a:t>
            </a:r>
            <a:r>
              <a:rPr lang="pt-BR" sz="16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, considerado o impacto ambiental delas decorrente;</a:t>
            </a:r>
            <a:endParaRPr lang="pt-BR" sz="16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algn="just"/>
            <a:r>
              <a:rPr lang="pt-BR" sz="16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II – a regularização de construções, reformas ou ampliações executadas em desacordo com a legislação vigente.</a:t>
            </a:r>
            <a:endParaRPr lang="pt-BR" sz="16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algn="just"/>
            <a:r>
              <a:rPr lang="pt-BR" sz="1600" dirty="0">
                <a:latin typeface="Palatino Linotype" panose="02040502050505030304" pitchFamily="18" charset="0"/>
                <a:cs typeface="Palatino Linotype" panose="02040502050505030304" pitchFamily="18" charset="0"/>
              </a:rPr>
              <a:t>III - a concessão de incentivos a operações urbanas que utilizam tecnologias visando a redução de impactos ambientais, e que comprovem a utilização, nas construções e uso de edificações urbanas, de tecnologias que reduzam os impactos ambientais e economizem recursos naturais, especificadas as modalidades de design e de obras a serem contempladas. </a:t>
            </a:r>
            <a:endParaRPr lang="pt-BR" sz="1600" dirty="0">
              <a:latin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RegularSeed_2SEEDS">
      <a:dk1>
        <a:srgbClr val="000000"/>
      </a:dk1>
      <a:lt1>
        <a:srgbClr val="FFFFFF"/>
      </a:lt1>
      <a:dk2>
        <a:srgbClr val="34371F"/>
      </a:dk2>
      <a:lt2>
        <a:srgbClr val="E2E8E8"/>
      </a:lt2>
      <a:accent1>
        <a:srgbClr val="B13B3B"/>
      </a:accent1>
      <a:accent2>
        <a:srgbClr val="C34D7E"/>
      </a:accent2>
      <a:accent3>
        <a:srgbClr val="C37E4D"/>
      </a:accent3>
      <a:accent4>
        <a:srgbClr val="3BB17B"/>
      </a:accent4>
      <a:accent5>
        <a:srgbClr val="46B2AE"/>
      </a:accent5>
      <a:accent6>
        <a:srgbClr val="3B84B1"/>
      </a:accent6>
      <a:hlink>
        <a:srgbClr val="309191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3179</Words>
  <Application>WPS Presentation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Palatino Linotype</vt:lpstr>
      <vt:lpstr>Franklin Gothic Medium</vt:lpstr>
      <vt:lpstr>Microsoft YaHei</vt:lpstr>
      <vt:lpstr>Arial Unicode MS</vt:lpstr>
      <vt:lpstr>Franklin Gothic Demi Cond</vt:lpstr>
      <vt:lpstr>Calibri</vt:lpstr>
      <vt:lpstr>Papyrus</vt:lpstr>
      <vt:lpstr>Times New Roman</vt:lpstr>
      <vt:lpstr>JuxtaposeVTI</vt:lpstr>
      <vt:lpstr>Operação Urbana Consorciada</vt:lpstr>
      <vt:lpstr>Operação urbana consorciada</vt:lpstr>
      <vt:lpstr>Operação urbana consorciada</vt:lpstr>
      <vt:lpstr>PowerPoint 演示文稿</vt:lpstr>
      <vt:lpstr>PowerPoint 演示文稿</vt:lpstr>
      <vt:lpstr>PARQUE INDUSTRIAL-TECNOLÓGICO</vt:lpstr>
      <vt:lpstr>Binário do rio da fita</vt:lpstr>
      <vt:lpstr>PowerPoint 演示文稿</vt:lpstr>
      <vt:lpstr>Operação urbana consorciada</vt:lpstr>
      <vt:lpstr>Contra-partidas</vt:lpstr>
      <vt:lpstr>PowerPoint 演示文稿</vt:lpstr>
      <vt:lpstr>alteração do padrão construtivo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Operação Urbana Consorciada</dc:title>
  <dc:creator>Valdemiro Adalto De Souza</dc:creator>
  <cp:lastModifiedBy>04396571992</cp:lastModifiedBy>
  <cp:revision>6</cp:revision>
  <dcterms:created xsi:type="dcterms:W3CDTF">2020-10-08T20:23:00Z</dcterms:created>
  <dcterms:modified xsi:type="dcterms:W3CDTF">2021-04-28T21:01:07Z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1046-11.2.0.9984</vt:lpwstr>
  </property>
</Properties>
</file>