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8" r:id="rId3"/>
    <p:sldId id="283" r:id="rId5"/>
    <p:sldId id="284" r:id="rId6"/>
    <p:sldId id="285" r:id="rId7"/>
    <p:sldId id="286" r:id="rId8"/>
    <p:sldId id="262" r:id="rId9"/>
    <p:sldId id="287" r:id="rId10"/>
    <p:sldId id="288" r:id="rId11"/>
    <p:sldId id="289" r:id="rId12"/>
    <p:sldId id="291" r:id="rId13"/>
    <p:sldId id="299" r:id="rId14"/>
    <p:sldId id="290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1C4357-17F3-408B-BE0F-121C3EC7951C}" type="datetime1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62C3C4-9460-4343-9283-24A378E2714B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272594-227A-4767-A82E-FF2EBCD9C8A6}" type="datetime1">
              <a:rPr lang="pt-BR" noProof="0" smtClean="0"/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DE8F2A-B3D4-43F2-B39B-CD77F64A1950}" type="slidenum">
              <a:rPr lang="pt-BR" noProof="0" smtClean="0"/>
            </a:fld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Imagem 35"/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8" name="Forma livre: Forma 7"/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pt-BR" noProof="0"/>
              <a:t>Subtítulo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11" name="Retângulo 10"/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rês Se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4" name="Espaço Reservado para Texto 8"/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a Página Fot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4"/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pt-BR" noProof="0"/>
              <a:t>Clique para editar o estilo do título Mestre</a:t>
            </a:r>
            <a:endParaRPr lang="pt-BR" noProof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7" name="Retângulo 6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0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bg1"/>
                </a:solidFill>
              </a:rPr>
            </a:fld>
            <a:endParaRPr lang="pt-BR" b="1" noProof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Documento 3"/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17 w 21617"/>
              <a:gd name="connsiteY0-2" fmla="*/ 0 h 23765"/>
              <a:gd name="connsiteX1-3" fmla="*/ 21617 w 21617"/>
              <a:gd name="connsiteY1-4" fmla="*/ 0 h 23765"/>
              <a:gd name="connsiteX2-5" fmla="*/ 21617 w 21617"/>
              <a:gd name="connsiteY2-6" fmla="*/ 17322 h 23765"/>
              <a:gd name="connsiteX3-7" fmla="*/ 0 w 21617"/>
              <a:gd name="connsiteY3-8" fmla="*/ 22875 h 23765"/>
              <a:gd name="connsiteX4-9" fmla="*/ 17 w 21617"/>
              <a:gd name="connsiteY4-10" fmla="*/ 0 h 23765"/>
              <a:gd name="connsiteX0-11" fmla="*/ 17 w 21617"/>
              <a:gd name="connsiteY0-12" fmla="*/ 0 h 24368"/>
              <a:gd name="connsiteX1-13" fmla="*/ 21617 w 21617"/>
              <a:gd name="connsiteY1-14" fmla="*/ 0 h 24368"/>
              <a:gd name="connsiteX2-15" fmla="*/ 21617 w 21617"/>
              <a:gd name="connsiteY2-16" fmla="*/ 17322 h 24368"/>
              <a:gd name="connsiteX3-17" fmla="*/ 0 w 21617"/>
              <a:gd name="connsiteY3-18" fmla="*/ 22875 h 24368"/>
              <a:gd name="connsiteX4-19" fmla="*/ 17 w 21617"/>
              <a:gd name="connsiteY4-20" fmla="*/ 0 h 24368"/>
              <a:gd name="connsiteX0-21" fmla="*/ 17 w 21617"/>
              <a:gd name="connsiteY0-22" fmla="*/ 0 h 24514"/>
              <a:gd name="connsiteX1-23" fmla="*/ 21617 w 21617"/>
              <a:gd name="connsiteY1-24" fmla="*/ 0 h 24514"/>
              <a:gd name="connsiteX2-25" fmla="*/ 21617 w 21617"/>
              <a:gd name="connsiteY2-26" fmla="*/ 17322 h 24514"/>
              <a:gd name="connsiteX3-27" fmla="*/ 0 w 21617"/>
              <a:gd name="connsiteY3-28" fmla="*/ 22875 h 24514"/>
              <a:gd name="connsiteX4-29" fmla="*/ 17 w 21617"/>
              <a:gd name="connsiteY4-30" fmla="*/ 0 h 24514"/>
              <a:gd name="connsiteX0-31" fmla="*/ 17 w 21617"/>
              <a:gd name="connsiteY0-32" fmla="*/ 0 h 24569"/>
              <a:gd name="connsiteX1-33" fmla="*/ 21617 w 21617"/>
              <a:gd name="connsiteY1-34" fmla="*/ 0 h 24569"/>
              <a:gd name="connsiteX2-35" fmla="*/ 21617 w 21617"/>
              <a:gd name="connsiteY2-36" fmla="*/ 17322 h 24569"/>
              <a:gd name="connsiteX3-37" fmla="*/ 0 w 21617"/>
              <a:gd name="connsiteY3-38" fmla="*/ 22875 h 24569"/>
              <a:gd name="connsiteX4-39" fmla="*/ 17 w 21617"/>
              <a:gd name="connsiteY4-40" fmla="*/ 0 h 24569"/>
              <a:gd name="connsiteX0-41" fmla="*/ 17 w 21617"/>
              <a:gd name="connsiteY0-42" fmla="*/ 0 h 24698"/>
              <a:gd name="connsiteX1-43" fmla="*/ 21617 w 21617"/>
              <a:gd name="connsiteY1-44" fmla="*/ 0 h 24698"/>
              <a:gd name="connsiteX2-45" fmla="*/ 21617 w 21617"/>
              <a:gd name="connsiteY2-46" fmla="*/ 17322 h 24698"/>
              <a:gd name="connsiteX3-47" fmla="*/ 0 w 21617"/>
              <a:gd name="connsiteY3-48" fmla="*/ 22875 h 24698"/>
              <a:gd name="connsiteX4-49" fmla="*/ 17 w 21617"/>
              <a:gd name="connsiteY4-50" fmla="*/ 0 h 24698"/>
              <a:gd name="connsiteX0-51" fmla="*/ 17 w 21617"/>
              <a:gd name="connsiteY0-52" fmla="*/ 0 h 24785"/>
              <a:gd name="connsiteX1-53" fmla="*/ 21617 w 21617"/>
              <a:gd name="connsiteY1-54" fmla="*/ 0 h 24785"/>
              <a:gd name="connsiteX2-55" fmla="*/ 21617 w 21617"/>
              <a:gd name="connsiteY2-56" fmla="*/ 17322 h 24785"/>
              <a:gd name="connsiteX3-57" fmla="*/ 0 w 21617"/>
              <a:gd name="connsiteY3-58" fmla="*/ 22875 h 24785"/>
              <a:gd name="connsiteX4-59" fmla="*/ 17 w 21617"/>
              <a:gd name="connsiteY4-60" fmla="*/ 0 h 247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pt-BR" noProof="0"/>
              <a:t>Subtítulo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11" name="Retângulo 10"/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ocumento 3"/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17 w 21617"/>
              <a:gd name="connsiteY0-2" fmla="*/ 0 h 23765"/>
              <a:gd name="connsiteX1-3" fmla="*/ 21617 w 21617"/>
              <a:gd name="connsiteY1-4" fmla="*/ 0 h 23765"/>
              <a:gd name="connsiteX2-5" fmla="*/ 21617 w 21617"/>
              <a:gd name="connsiteY2-6" fmla="*/ 17322 h 23765"/>
              <a:gd name="connsiteX3-7" fmla="*/ 0 w 21617"/>
              <a:gd name="connsiteY3-8" fmla="*/ 22875 h 23765"/>
              <a:gd name="connsiteX4-9" fmla="*/ 17 w 21617"/>
              <a:gd name="connsiteY4-10" fmla="*/ 0 h 23765"/>
              <a:gd name="connsiteX0-11" fmla="*/ 17 w 21617"/>
              <a:gd name="connsiteY0-12" fmla="*/ 0 h 24368"/>
              <a:gd name="connsiteX1-13" fmla="*/ 21617 w 21617"/>
              <a:gd name="connsiteY1-14" fmla="*/ 0 h 24368"/>
              <a:gd name="connsiteX2-15" fmla="*/ 21617 w 21617"/>
              <a:gd name="connsiteY2-16" fmla="*/ 17322 h 24368"/>
              <a:gd name="connsiteX3-17" fmla="*/ 0 w 21617"/>
              <a:gd name="connsiteY3-18" fmla="*/ 22875 h 24368"/>
              <a:gd name="connsiteX4-19" fmla="*/ 17 w 21617"/>
              <a:gd name="connsiteY4-20" fmla="*/ 0 h 24368"/>
              <a:gd name="connsiteX0-21" fmla="*/ 17 w 21617"/>
              <a:gd name="connsiteY0-22" fmla="*/ 0 h 24514"/>
              <a:gd name="connsiteX1-23" fmla="*/ 21617 w 21617"/>
              <a:gd name="connsiteY1-24" fmla="*/ 0 h 24514"/>
              <a:gd name="connsiteX2-25" fmla="*/ 21617 w 21617"/>
              <a:gd name="connsiteY2-26" fmla="*/ 17322 h 24514"/>
              <a:gd name="connsiteX3-27" fmla="*/ 0 w 21617"/>
              <a:gd name="connsiteY3-28" fmla="*/ 22875 h 24514"/>
              <a:gd name="connsiteX4-29" fmla="*/ 17 w 21617"/>
              <a:gd name="connsiteY4-30" fmla="*/ 0 h 24514"/>
              <a:gd name="connsiteX0-31" fmla="*/ 17 w 21617"/>
              <a:gd name="connsiteY0-32" fmla="*/ 0 h 24569"/>
              <a:gd name="connsiteX1-33" fmla="*/ 21617 w 21617"/>
              <a:gd name="connsiteY1-34" fmla="*/ 0 h 24569"/>
              <a:gd name="connsiteX2-35" fmla="*/ 21617 w 21617"/>
              <a:gd name="connsiteY2-36" fmla="*/ 17322 h 24569"/>
              <a:gd name="connsiteX3-37" fmla="*/ 0 w 21617"/>
              <a:gd name="connsiteY3-38" fmla="*/ 22875 h 24569"/>
              <a:gd name="connsiteX4-39" fmla="*/ 17 w 21617"/>
              <a:gd name="connsiteY4-40" fmla="*/ 0 h 24569"/>
              <a:gd name="connsiteX0-41" fmla="*/ 17 w 21617"/>
              <a:gd name="connsiteY0-42" fmla="*/ 0 h 24698"/>
              <a:gd name="connsiteX1-43" fmla="*/ 21617 w 21617"/>
              <a:gd name="connsiteY1-44" fmla="*/ 0 h 24698"/>
              <a:gd name="connsiteX2-45" fmla="*/ 21617 w 21617"/>
              <a:gd name="connsiteY2-46" fmla="*/ 17322 h 24698"/>
              <a:gd name="connsiteX3-47" fmla="*/ 0 w 21617"/>
              <a:gd name="connsiteY3-48" fmla="*/ 22875 h 24698"/>
              <a:gd name="connsiteX4-49" fmla="*/ 17 w 21617"/>
              <a:gd name="connsiteY4-50" fmla="*/ 0 h 24698"/>
              <a:gd name="connsiteX0-51" fmla="*/ 17 w 21617"/>
              <a:gd name="connsiteY0-52" fmla="*/ 0 h 24785"/>
              <a:gd name="connsiteX1-53" fmla="*/ 21617 w 21617"/>
              <a:gd name="connsiteY1-54" fmla="*/ 0 h 24785"/>
              <a:gd name="connsiteX2-55" fmla="*/ 21617 w 21617"/>
              <a:gd name="connsiteY2-56" fmla="*/ 17322 h 24785"/>
              <a:gd name="connsiteX3-57" fmla="*/ 0 w 21617"/>
              <a:gd name="connsiteY3-58" fmla="*/ 22875 h 24785"/>
              <a:gd name="connsiteX4-59" fmla="*/ 17 w 21617"/>
              <a:gd name="connsiteY4-60" fmla="*/ 0 h 24785"/>
              <a:gd name="connsiteX0-61" fmla="*/ 34 w 21634"/>
              <a:gd name="connsiteY0-62" fmla="*/ 0 h 36778"/>
              <a:gd name="connsiteX1-63" fmla="*/ 21634 w 21634"/>
              <a:gd name="connsiteY1-64" fmla="*/ 0 h 36778"/>
              <a:gd name="connsiteX2-65" fmla="*/ 21634 w 21634"/>
              <a:gd name="connsiteY2-66" fmla="*/ 17322 h 36778"/>
              <a:gd name="connsiteX3-67" fmla="*/ 0 w 21634"/>
              <a:gd name="connsiteY3-68" fmla="*/ 35787 h 36778"/>
              <a:gd name="connsiteX4-69" fmla="*/ 34 w 21634"/>
              <a:gd name="connsiteY4-70" fmla="*/ 0 h 36778"/>
              <a:gd name="connsiteX0-71" fmla="*/ 34 w 21634"/>
              <a:gd name="connsiteY0-72" fmla="*/ 0 h 41874"/>
              <a:gd name="connsiteX1-73" fmla="*/ 21634 w 21634"/>
              <a:gd name="connsiteY1-74" fmla="*/ 0 h 41874"/>
              <a:gd name="connsiteX2-75" fmla="*/ 21634 w 21634"/>
              <a:gd name="connsiteY2-76" fmla="*/ 17322 h 41874"/>
              <a:gd name="connsiteX3-77" fmla="*/ 0 w 21634"/>
              <a:gd name="connsiteY3-78" fmla="*/ 35787 h 41874"/>
              <a:gd name="connsiteX4-79" fmla="*/ 34 w 21634"/>
              <a:gd name="connsiteY4-80" fmla="*/ 0 h 41874"/>
              <a:gd name="connsiteX0-81" fmla="*/ 34 w 21634"/>
              <a:gd name="connsiteY0-82" fmla="*/ 0 h 42123"/>
              <a:gd name="connsiteX1-83" fmla="*/ 21634 w 21634"/>
              <a:gd name="connsiteY1-84" fmla="*/ 0 h 42123"/>
              <a:gd name="connsiteX2-85" fmla="*/ 21634 w 21634"/>
              <a:gd name="connsiteY2-86" fmla="*/ 17322 h 42123"/>
              <a:gd name="connsiteX3-87" fmla="*/ 0 w 21634"/>
              <a:gd name="connsiteY3-88" fmla="*/ 35787 h 42123"/>
              <a:gd name="connsiteX4-89" fmla="*/ 34 w 21634"/>
              <a:gd name="connsiteY4-90" fmla="*/ 0 h 421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Cabeçalho da Seção 1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Retângulo 7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9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tx1"/>
                </a:solidFill>
              </a:rPr>
            </a:fld>
            <a:endParaRPr lang="pt-BR" b="1" noProof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o 7"/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2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bg1"/>
                </a:solidFill>
              </a:rPr>
            </a:fld>
            <a:endParaRPr lang="pt-BR" b="1" noProof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1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13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o 7"/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2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bg1"/>
                </a:solidFill>
              </a:rPr>
            </a:fld>
            <a:endParaRPr lang="pt-BR" b="1" noProof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839788" y="484744"/>
            <a:ext cx="3932237" cy="1588127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o 7"/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2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bg1"/>
                </a:solidFill>
              </a:rPr>
            </a:fld>
            <a:endParaRPr lang="pt-BR" b="1" noProof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839788" y="484744"/>
            <a:ext cx="3932237" cy="1588127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1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0" rtl="0"/>
            <a:endParaRPr lang="pt-BR" noProof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 rtlCol="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“</a:t>
            </a:r>
            <a:endParaRPr lang="pt-BR" noProof="0"/>
          </a:p>
        </p:txBody>
      </p:sp>
      <p:sp>
        <p:nvSpPr>
          <p:cNvPr id="9" name="Moldura 8"/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1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bg1"/>
                </a:solidFill>
              </a:rPr>
            </a:fld>
            <a:endParaRPr lang="pt-BR" b="1" noProof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2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pt-BR" noProof="0"/>
              <a:t>Subtítulo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11" name="Retângulo 10"/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Retângulo 3"/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pt-BR" noProof="0"/>
              <a:t>Obrigado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/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1" name="Espaço Reservado para Imagem 10"/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Cabeçalho da Seção 1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Retângulo 7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9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bg1"/>
                </a:solidFill>
              </a:rPr>
            </a:fld>
            <a:endParaRPr lang="pt-BR" b="1" noProof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rtlCol="0"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Cabeçalho da Seção 2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  <p:sp>
        <p:nvSpPr>
          <p:cNvPr id="8" name="Retângulo 7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9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bg1"/>
                </a:solidFill>
              </a:rPr>
            </a:fld>
            <a:endParaRPr lang="pt-BR" b="1" noProof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o 7"/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2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bg1"/>
                </a:solidFill>
              </a:rPr>
            </a:fld>
            <a:endParaRPr lang="pt-BR" b="1" noProof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</p:txBody>
      </p:sp>
      <p:sp>
        <p:nvSpPr>
          <p:cNvPr id="7" name="Retângulo 6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o 7"/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2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bg1"/>
                </a:solidFill>
              </a:rPr>
            </a:fld>
            <a:endParaRPr lang="pt-BR" b="1" noProof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8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1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0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de fun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446314" y="500215"/>
            <a:ext cx="11174186" cy="590931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Retângulo 6"/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8" name="Espaço Reservado para o Número do Slide 5"/>
          <p:cNvSpPr txBox="1"/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pt-BR" b="1" noProof="0" smtClean="0">
                <a:solidFill>
                  <a:schemeClr val="bg1"/>
                </a:solidFill>
              </a:rPr>
            </a:fld>
            <a:endParaRPr lang="pt-BR" b="1" noProof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/>
          <p:cNvPicPr>
            <a:picLocks noGrp="1" noChangeAspect="1"/>
          </p:cNvPicPr>
          <p:nvPr>
            <p:ph type="pic" sz="quarter" idx="11"/>
          </p:nvPr>
        </p:nvPicPr>
        <p:blipFill>
          <a:blip r:embed="rId1"/>
          <a:srcRect/>
          <a:stretch>
            <a:fillRect/>
          </a:stretch>
        </p:blipFill>
        <p:spPr>
          <a:xfrm>
            <a:off x="-656494" y="-66676"/>
            <a:ext cx="12848494" cy="7367808"/>
          </a:xfrm>
          <a:noFill/>
        </p:spPr>
      </p:pic>
      <p:sp>
        <p:nvSpPr>
          <p:cNvPr id="51" name="Título 50"/>
          <p:cNvSpPr>
            <a:spLocks noGrp="1"/>
          </p:cNvSpPr>
          <p:nvPr>
            <p:ph type="title"/>
          </p:nvPr>
        </p:nvSpPr>
        <p:spPr>
          <a:xfrm>
            <a:off x="696685" y="3860800"/>
            <a:ext cx="11296531" cy="1686720"/>
          </a:xfrm>
        </p:spPr>
        <p:txBody>
          <a:bodyPr wrap="square" rtlCol="0" anchor="b">
            <a:normAutofit/>
          </a:bodyPr>
          <a:lstStyle/>
          <a:p>
            <a:pPr algn="r" rtl="0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Operação Urbana Consorciada </a:t>
            </a:r>
            <a:b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Meia Praia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Subtítulo 51"/>
          <p:cNvSpPr>
            <a:spLocks noGrp="1"/>
          </p:cNvSpPr>
          <p:nvPr>
            <p:ph type="body" idx="1"/>
          </p:nvPr>
        </p:nvSpPr>
        <p:spPr>
          <a:xfrm>
            <a:off x="696686" y="5610170"/>
            <a:ext cx="9666514" cy="221599"/>
          </a:xfrm>
        </p:spPr>
        <p:txBody>
          <a:bodyPr rtlCol="0">
            <a:normAutofit/>
          </a:bodyPr>
          <a:lstStyle/>
          <a:p>
            <a:pPr rtl="0"/>
            <a:r>
              <a:rPr lang="pt-BR"/>
              <a:t>Subtítulo</a:t>
            </a:r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Área da OUC – Anexo I</a:t>
            </a:r>
            <a:endParaRPr lang="pt-BR" noProof="1"/>
          </a:p>
        </p:txBody>
      </p:sp>
      <p:pic>
        <p:nvPicPr>
          <p:cNvPr id="3" name="Espaço Reservado para Conteúdo 2" descr="Mapa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58208" y="1463675"/>
            <a:ext cx="8489746" cy="450102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Área do Setor Turístico Especial – Anexo II</a:t>
            </a:r>
            <a:endParaRPr lang="pt-BR" noProof="1"/>
          </a:p>
        </p:txBody>
      </p:sp>
      <p:pic>
        <p:nvPicPr>
          <p:cNvPr id="6" name="Espaço Reservado para Conteúdo 5" descr="Interface gráfica do usuário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3596" y="1463675"/>
            <a:ext cx="7804644" cy="47688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Ações</a:t>
            </a:r>
            <a:endParaRPr lang="pt-BR" noProof="1"/>
          </a:p>
        </p:txBody>
      </p:sp>
      <p:pic>
        <p:nvPicPr>
          <p:cNvPr id="3" name="Espaço Reservado para Conteúdo 2" descr="Imagem de jogo de vídeo game&#10;&#10;Descrição gerada automaticamente com confiança baixa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93338" y="1463675"/>
            <a:ext cx="8419486" cy="47688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Ações</a:t>
            </a:r>
            <a:endParaRPr lang="pt-BR" noProof="1"/>
          </a:p>
        </p:txBody>
      </p:sp>
      <p:pic>
        <p:nvPicPr>
          <p:cNvPr id="6" name="Espaço Reservado para Conteúdo 5" descr="Cidade vista de cima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088" y="1589336"/>
            <a:ext cx="8031162" cy="451752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Ações</a:t>
            </a:r>
            <a:endParaRPr lang="pt-BR" noProof="1"/>
          </a:p>
        </p:txBody>
      </p:sp>
      <p:pic>
        <p:nvPicPr>
          <p:cNvPr id="5" name="Espaço Reservado para Conteúdo 4" descr="Uma imagem contendo grama, montanha, grande, mesa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088" y="1589336"/>
            <a:ext cx="8031162" cy="45175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Ações</a:t>
            </a:r>
            <a:endParaRPr lang="pt-BR" noProof="1"/>
          </a:p>
        </p:txBody>
      </p:sp>
      <p:pic>
        <p:nvPicPr>
          <p:cNvPr id="6" name="Espaço Reservado para Conteúdo 5" descr="Pessoas andando na rua de uma cidade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088" y="1545415"/>
            <a:ext cx="8031162" cy="460536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Ações</a:t>
            </a:r>
            <a:endParaRPr lang="pt-BR" noProof="1"/>
          </a:p>
        </p:txBody>
      </p:sp>
      <p:pic>
        <p:nvPicPr>
          <p:cNvPr id="5" name="Espaço Reservado para Conteúdo 4" descr="Estrada de terra&#10;&#10;Descrição gerada automaticamente com confiança baixa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088" y="1589336"/>
            <a:ext cx="8031162" cy="45175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Ações</a:t>
            </a:r>
            <a:endParaRPr lang="pt-BR" noProof="1"/>
          </a:p>
        </p:txBody>
      </p:sp>
      <p:pic>
        <p:nvPicPr>
          <p:cNvPr id="6" name="Espaço Reservado para Conteúdo 5" descr="Vista aérea de uma cidade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088" y="1589336"/>
            <a:ext cx="8031162" cy="451752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Ações</a:t>
            </a:r>
            <a:endParaRPr lang="pt-BR" noProof="1"/>
          </a:p>
        </p:txBody>
      </p:sp>
      <p:pic>
        <p:nvPicPr>
          <p:cNvPr id="11" name="Espaço Reservado para Conteúdo 10" descr="Vista aérea de uma cidade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088" y="1595610"/>
            <a:ext cx="8031162" cy="450497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Ações</a:t>
            </a:r>
            <a:endParaRPr lang="pt-BR" noProof="1"/>
          </a:p>
        </p:txBody>
      </p:sp>
      <p:pic>
        <p:nvPicPr>
          <p:cNvPr id="5" name="Espaço Reservado para Conteúdo 4" descr="Vista aérea de uma cidade na beira da estrada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088" y="1595610"/>
            <a:ext cx="8031162" cy="45049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Problemas Socioambientais</a:t>
            </a:r>
            <a:endParaRPr lang="pt-BR" noProof="1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446315" y="1463040"/>
            <a:ext cx="10314450" cy="4770098"/>
          </a:xfrm>
        </p:spPr>
        <p:txBody>
          <a:bodyPr rtlCol="0"/>
          <a:lstStyle/>
          <a:p>
            <a:pPr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Inundações costeiras: 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Tempestades tropicais: níveis de água elevados, (impulso de tempestade) que inundam e provocam danos às áreas costeiras. 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Tempestades extratropicais: danos pela inundação, prejudicando o tráfego, serviços, produzindo impactos sociais e econômicos;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Elevação das ondas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níveis elevados de água também trazem a energia das ondas e danificam a área costeira, podendo provocar danos em marinas, cais, e demais infraestruturas costeiras;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RELATÓRIO TÉCNICO (AMFRI-ALLEANZA-2016):</a:t>
            </a: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Problemas Socioambientais</a:t>
            </a:r>
            <a:endParaRPr lang="pt-BR" noProof="1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446315" y="1463040"/>
            <a:ext cx="10314450" cy="4770098"/>
          </a:xfrm>
        </p:spPr>
        <p:txBody>
          <a:bodyPr rtlCol="0"/>
          <a:lstStyle/>
          <a:p>
            <a:pPr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Enchentes, potencializadas pelo assoreamento dos rios (</a:t>
            </a:r>
            <a:r>
              <a:rPr lang="pt-B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Perequê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, Bela-Cruz e Oliveiras);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noProof="1">
                <a:solidFill>
                  <a:srgbClr val="000000"/>
                </a:solidFill>
                <a:latin typeface="Arial" panose="020B0604020202020204" pitchFamily="34" charset="0"/>
              </a:rPr>
              <a:t>Despejo de resíduos, com contribuição de esgoto (clandestinamente ligado à rede de drenagem pluvial);</a:t>
            </a:r>
            <a:endParaRPr lang="pt-BR" sz="24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noProof="1">
                <a:solidFill>
                  <a:srgbClr val="000000"/>
                </a:solidFill>
                <a:latin typeface="Arial" panose="020B0604020202020204" pitchFamily="34" charset="0"/>
              </a:rPr>
              <a:t>Insegurança (ausência de acesso de viaturas à orla);</a:t>
            </a:r>
            <a:endParaRPr lang="pt-BR" sz="24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noProof="1">
                <a:solidFill>
                  <a:srgbClr val="000000"/>
                </a:solidFill>
                <a:latin typeface="Arial" panose="020B0604020202020204" pitchFamily="34" charset="0"/>
              </a:rPr>
              <a:t>Mobilidade deficiente;</a:t>
            </a:r>
            <a:endParaRPr lang="pt-BR" sz="24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noProof="1">
                <a:solidFill>
                  <a:srgbClr val="000000"/>
                </a:solidFill>
                <a:latin typeface="Arial" panose="020B0604020202020204" pitchFamily="34" charset="0"/>
              </a:rPr>
              <a:t>Acesso restrito à praia (bem de uso comum).</a:t>
            </a:r>
            <a:endParaRPr lang="pt-BR" sz="2400" noProof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Ações Necessárias/Projetadas</a:t>
            </a:r>
            <a:endParaRPr lang="pt-BR" noProof="1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446315" y="1463040"/>
            <a:ext cx="10314450" cy="4770098"/>
          </a:xfrm>
        </p:spPr>
        <p:txBody>
          <a:bodyPr rtlCol="0"/>
          <a:lstStyle/>
          <a:p>
            <a:pPr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Estabilização da foz dos rios </a:t>
            </a:r>
            <a:r>
              <a:rPr lang="pt-B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Perequê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 (Píer) e Oliveiras (molhes);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Engordamento da faixa de areia (Meia Praia e Morretes);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Abertura de via beira-mar (Meia Praia e Morretes);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Parque linear (decks no estrito, para preservação da restinga);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noProof="1">
                <a:solidFill>
                  <a:srgbClr val="000000"/>
                </a:solidFill>
                <a:latin typeface="Arial" panose="020B0604020202020204" pitchFamily="34" charset="0"/>
              </a:rPr>
              <a:t>Requalificação da drenagem urbana (bombeamento e estravasores);</a:t>
            </a:r>
            <a:endParaRPr lang="pt-BR" sz="24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noProof="1">
                <a:solidFill>
                  <a:srgbClr val="000000"/>
                </a:solidFill>
                <a:latin typeface="Arial" panose="020B0604020202020204" pitchFamily="34" charset="0"/>
              </a:rPr>
              <a:t>Ponte do rio perequê;</a:t>
            </a:r>
            <a:endParaRPr lang="pt-BR" sz="24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400" noProof="1">
                <a:solidFill>
                  <a:srgbClr val="000000"/>
                </a:solidFill>
                <a:latin typeface="Arial" panose="020B0604020202020204" pitchFamily="34" charset="0"/>
              </a:rPr>
              <a:t>Ponte na Rua 306 (outorga onerosa).</a:t>
            </a:r>
            <a:endParaRPr lang="pt-BR" sz="2400" noProof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Operação Urbana Consorciada </a:t>
            </a:r>
            <a:endParaRPr lang="pt-BR" noProof="1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446315" y="1463040"/>
            <a:ext cx="10314450" cy="4770098"/>
          </a:xfrm>
        </p:spPr>
        <p:txBody>
          <a:bodyPr rtlCol="0"/>
          <a:lstStyle/>
          <a:p>
            <a:pPr marL="0" indent="0" algn="just">
              <a:buNone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ESTATUTO DA CIDADE: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1000"/>
              </a:lnSpc>
              <a:buNone/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32. Lei municipal específica, baseada no plano diretor, poderá delimitar área para aplicação de operações consorciadas.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1000"/>
              </a:lnSpc>
              <a:buNone/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1º Considera-se operação urbana consorciada o </a:t>
            </a:r>
            <a:r>
              <a:rPr lang="pt-BR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de intervenções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medidas </a:t>
            </a:r>
            <a:r>
              <a:rPr lang="pt-BR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coordenadas pelo Poder Público municipal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a </a:t>
            </a:r>
            <a:r>
              <a:rPr lang="pt-BR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dos proprietários, moradores, usuários permanentes e investidores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privados, com o </a:t>
            </a:r>
            <a:r>
              <a:rPr lang="pt-BR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alcançar em uma área transformações urbanísticas estruturais, melhorias sociais e a valorização ambiental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noProof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Operação Urbana Consorciada </a:t>
            </a:r>
            <a:endParaRPr lang="pt-BR" noProof="1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446315" y="1463040"/>
            <a:ext cx="10314450" cy="4770098"/>
          </a:xfrm>
        </p:spPr>
        <p:txBody>
          <a:bodyPr rtlCol="0"/>
          <a:lstStyle/>
          <a:p>
            <a:pPr marL="0" indent="0" algn="just">
              <a:buNone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ESTATUTO DA CIDADE: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2º Poderão ser previstas nas operações urbanas consorciadas, entre outras medidas: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a </a:t>
            </a:r>
            <a:r>
              <a:rPr lang="pt-B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modificação de índices e características de parcelamento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uso e ocupação do solo e subsolo, bem como </a:t>
            </a:r>
            <a:r>
              <a:rPr lang="pt-B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alterações das normas edilícias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considerado o impacto ambiental delas decorrente;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a regularização de construções, reformas ou ampliações executadas em desacordo com a legislação vigente.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- a concessão de incentivos a operações urbanas que utilizam tecnologias visando a redução de impactos ambientais, e que comprovem a utilização, nas construções e uso de edificações urbanas, de tecnologias que reduzam os impactos ambientais e economizem recursos naturais, especificadas as modalidades de design e de obras a serem contempladas. 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Benefícios </a:t>
            </a:r>
            <a:endParaRPr lang="pt-BR" noProof="1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446315" y="1463040"/>
            <a:ext cx="10314450" cy="4770098"/>
          </a:xfrm>
        </p:spPr>
        <p:txBody>
          <a:bodyPr rtlCol="0"/>
          <a:lstStyle/>
          <a:p>
            <a:pPr algn="just">
              <a:buFontTx/>
              <a:buChar char="-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do cone de sombreamento, definido pela  Lei Complementar 64, de 17 de janeiro de 2018: “</a:t>
            </a:r>
            <a:r>
              <a:rPr lang="pt-BR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ponto extremo do limite admitido para a sombra das edificações no plano horizontal do solo</a:t>
            </a:r>
            <a:r>
              <a:rPr lang="pt-BR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será delimitado através de uma linha perpendicular da edificação até o encontro dos pontos referenciados em coordenadas UTM - Mapa CS - 01, que limitam </a:t>
            </a:r>
            <a:r>
              <a:rPr lang="pt-BR" sz="22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início da faixa da praia </a:t>
            </a:r>
            <a:r>
              <a:rPr lang="pt-BR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(areia com ou sem vegetação característica das restingas) e </a:t>
            </a:r>
            <a:r>
              <a:rPr lang="pt-BR" sz="22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infraestruturas existentes </a:t>
            </a:r>
            <a:r>
              <a:rPr lang="pt-BR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orla como vias, calçadões e equipamentos </a:t>
            </a:r>
            <a:r>
              <a:rPr lang="pt-BR" sz="22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existentes ou projetados” (art. 2º);</a:t>
            </a:r>
            <a:endParaRPr lang="pt-BR" sz="2200" b="0" i="0" u="sng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Consequente aumento da altura das edificações da ZR1;</a:t>
            </a: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do potencial construtivo de edifícios antigos;</a:t>
            </a: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embasamento em edifícios com pavimento-garagem (público).</a:t>
            </a: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Contrapartida/Recursos</a:t>
            </a:r>
            <a:endParaRPr lang="pt-BR" noProof="1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446315" y="1463040"/>
            <a:ext cx="10314450" cy="4770098"/>
          </a:xfrm>
        </p:spPr>
        <p:txBody>
          <a:bodyPr rtlCol="0"/>
          <a:lstStyle/>
          <a:p>
            <a:pPr algn="just">
              <a:buFontTx/>
              <a:buChar char="-"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Emissão de </a:t>
            </a: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CEPAC’s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serem alienados em leilão:</a:t>
            </a: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Frente mar: 200 unidades;</a:t>
            </a:r>
            <a:endParaRPr lang="pt-BR" sz="22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Demais ZR1: 500 unidades.</a:t>
            </a: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da outorga onerosa:</a:t>
            </a:r>
            <a:endParaRPr lang="pt-BR" sz="22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Frente mar: de R$ 120 mil para R$ 150 mil;</a:t>
            </a:r>
            <a:endParaRPr lang="pt-BR" sz="22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Demais ZR1: de R$ 82 mil para R$ 100.</a:t>
            </a: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2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Área da OUC – Anexo I</a:t>
            </a:r>
            <a:endParaRPr lang="pt-BR" noProof="1"/>
          </a:p>
        </p:txBody>
      </p:sp>
      <p:pic>
        <p:nvPicPr>
          <p:cNvPr id="3" name="Espaço Reservado para Conteúdo 2" descr="Diagrama&#10;&#10;Descrição gerada automaticamente com confiança média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73103" y="1463675"/>
            <a:ext cx="5128694" cy="47688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oceano</Template>
  <TotalTime>0</TotalTime>
  <Words>3652</Words>
  <Application>WPS Presentation</Application>
  <PresentationFormat>Widescreen</PresentationFormat>
  <Paragraphs>85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Century Gothic</vt:lpstr>
      <vt:lpstr>Microsoft YaHei</vt:lpstr>
      <vt:lpstr>Arial Unicode MS</vt:lpstr>
      <vt:lpstr>Calibri</vt:lpstr>
      <vt:lpstr>Tema do Office</vt:lpstr>
      <vt:lpstr>Operação Urbana Consorciada  Meia Praia</vt:lpstr>
      <vt:lpstr>Problemas Socioambientais</vt:lpstr>
      <vt:lpstr>Problemas Socioambientais</vt:lpstr>
      <vt:lpstr>Ações Necessárias/Projetadas</vt:lpstr>
      <vt:lpstr>Operação Urbana Consorciada </vt:lpstr>
      <vt:lpstr>Operação Urbana Consorciada </vt:lpstr>
      <vt:lpstr>Benefícios </vt:lpstr>
      <vt:lpstr>Contrapartida/Recursos</vt:lpstr>
      <vt:lpstr>Área da OUC – Anexo I</vt:lpstr>
      <vt:lpstr>Área da OUC – Anexo I</vt:lpstr>
      <vt:lpstr>Área do Setor Turístico Especial – Anexo II</vt:lpstr>
      <vt:lpstr>Ações</vt:lpstr>
      <vt:lpstr>Ações</vt:lpstr>
      <vt:lpstr>Ações</vt:lpstr>
      <vt:lpstr>Ações</vt:lpstr>
      <vt:lpstr>Ações</vt:lpstr>
      <vt:lpstr>Ações</vt:lpstr>
      <vt:lpstr>Ações</vt:lpstr>
      <vt:lpstr>Ações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 </dc:title>
  <dc:creator>Valdemiro Adalto De Souza</dc:creator>
  <cp:lastModifiedBy>04396571992</cp:lastModifiedBy>
  <cp:revision>10</cp:revision>
  <dcterms:created xsi:type="dcterms:W3CDTF">2021-04-29T19:29:00Z</dcterms:created>
  <dcterms:modified xsi:type="dcterms:W3CDTF">2021-04-29T20:56:22Z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KSOProductBuildVer">
    <vt:lpwstr>1046-11.2.0.9984</vt:lpwstr>
  </property>
</Properties>
</file>