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33208-5740-4C07-B0C8-E3CE917EF1A8}" type="datetimeFigureOut">
              <a:rPr lang="pt-BR" smtClean="0"/>
              <a:pPr/>
              <a:t>25/03/2019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2258-11CC-4971-819D-6BFEC57846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33208-5740-4C07-B0C8-E3CE917EF1A8}" type="datetimeFigureOut">
              <a:rPr lang="pt-BR" smtClean="0"/>
              <a:pPr/>
              <a:t>25/03/2019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2258-11CC-4971-819D-6BFEC57846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33208-5740-4C07-B0C8-E3CE917EF1A8}" type="datetimeFigureOut">
              <a:rPr lang="pt-BR" smtClean="0"/>
              <a:pPr/>
              <a:t>25/03/2019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2258-11CC-4971-819D-6BFEC57846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33208-5740-4C07-B0C8-E3CE917EF1A8}" type="datetimeFigureOut">
              <a:rPr lang="pt-BR" smtClean="0"/>
              <a:pPr/>
              <a:t>25/03/2019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2258-11CC-4971-819D-6BFEC57846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33208-5740-4C07-B0C8-E3CE917EF1A8}" type="datetimeFigureOut">
              <a:rPr lang="pt-BR" smtClean="0"/>
              <a:pPr/>
              <a:t>25/03/2019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2258-11CC-4971-819D-6BFEC57846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33208-5740-4C07-B0C8-E3CE917EF1A8}" type="datetimeFigureOut">
              <a:rPr lang="pt-BR" smtClean="0"/>
              <a:pPr/>
              <a:t>25/03/2019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2258-11CC-4971-819D-6BFEC57846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33208-5740-4C07-B0C8-E3CE917EF1A8}" type="datetimeFigureOut">
              <a:rPr lang="pt-BR" smtClean="0"/>
              <a:pPr/>
              <a:t>25/03/2019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2258-11CC-4971-819D-6BFEC57846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33208-5740-4C07-B0C8-E3CE917EF1A8}" type="datetimeFigureOut">
              <a:rPr lang="pt-BR" smtClean="0"/>
              <a:pPr/>
              <a:t>25/03/2019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2258-11CC-4971-819D-6BFEC57846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33208-5740-4C07-B0C8-E3CE917EF1A8}" type="datetimeFigureOut">
              <a:rPr lang="pt-BR" smtClean="0"/>
              <a:pPr/>
              <a:t>25/03/2019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2258-11CC-4971-819D-6BFEC57846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33208-5740-4C07-B0C8-E3CE917EF1A8}" type="datetimeFigureOut">
              <a:rPr lang="pt-BR" smtClean="0"/>
              <a:pPr/>
              <a:t>25/03/2019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2258-11CC-4971-819D-6BFEC57846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33208-5740-4C07-B0C8-E3CE917EF1A8}" type="datetimeFigureOut">
              <a:rPr lang="pt-BR" smtClean="0"/>
              <a:pPr/>
              <a:t>25/03/2019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2258-11CC-4971-819D-6BFEC57846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33208-5740-4C07-B0C8-E3CE917EF1A8}" type="datetimeFigureOut">
              <a:rPr lang="pt-BR" smtClean="0"/>
              <a:pPr/>
              <a:t>25/03/2019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82258-11CC-4971-819D-6BFEC57846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Indicadores </a:t>
            </a:r>
            <a:br>
              <a:rPr lang="pt-BR" dirty="0" smtClean="0"/>
            </a:br>
            <a:r>
              <a:rPr lang="pt-BR" dirty="0" smtClean="0"/>
              <a:t>2019 </a:t>
            </a:r>
            <a:r>
              <a:rPr lang="pt-BR" dirty="0" smtClean="0"/>
              <a:t>- SISPACTO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Secretaria Municipal de Saúde de Itapema</a:t>
            </a:r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2571744"/>
          </a:xfrm>
        </p:spPr>
        <p:txBody>
          <a:bodyPr>
            <a:normAutofit/>
          </a:bodyPr>
          <a:lstStyle/>
          <a:p>
            <a:pPr lvl="0"/>
            <a:r>
              <a:rPr lang="pt-BR" sz="2800" dirty="0" smtClean="0"/>
              <a:t>9 - NÚMERO DE CASOS NOVOS DE AIDS EM MENORES DE 5 ANOS </a:t>
            </a:r>
            <a:r>
              <a:rPr lang="pt-BR" sz="2800" b="1" dirty="0" smtClean="0">
                <a:solidFill>
                  <a:srgbClr val="FF0000"/>
                </a:solidFill>
              </a:rPr>
              <a:t>↓</a:t>
            </a:r>
            <a:endParaRPr lang="pt-B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229600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2019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0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0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0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0</a:t>
                      </a:r>
                      <a:endParaRPr lang="pt-BR" sz="36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00034" y="2428868"/>
            <a:ext cx="8229600" cy="1582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2571744"/>
          </a:xfrm>
        </p:spPr>
        <p:txBody>
          <a:bodyPr>
            <a:normAutofit/>
          </a:bodyPr>
          <a:lstStyle/>
          <a:p>
            <a:pPr lvl="0"/>
            <a:r>
              <a:rPr lang="pt-BR" sz="2800" dirty="0" smtClean="0"/>
              <a:t>10 - PROPORÇÃO DE ANÁLISES REALIZADAS EM AMOSTRAS DE ÁGUA PARA CONSUMO HUMANO QUANTO AOS PARÂMETROS COLIFORMES TOTAIS, CLORO RESIDUAL LIVRE E TURBIDEZ </a:t>
            </a:r>
            <a:r>
              <a:rPr lang="pt-BR" sz="2800" b="1" dirty="0" smtClean="0">
                <a:solidFill>
                  <a:srgbClr val="FF0000"/>
                </a:solidFill>
              </a:rPr>
              <a:t>↑</a:t>
            </a:r>
            <a:endParaRPr lang="pt-B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229600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2019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77,19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70,12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70,12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100</a:t>
                      </a:r>
                      <a:endParaRPr lang="pt-BR" sz="36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00034" y="2428868"/>
            <a:ext cx="8229600" cy="1582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2571744"/>
          </a:xfrm>
        </p:spPr>
        <p:txBody>
          <a:bodyPr>
            <a:normAutofit/>
          </a:bodyPr>
          <a:lstStyle/>
          <a:p>
            <a:pPr lvl="0"/>
            <a:r>
              <a:rPr lang="pt-BR" sz="2800" dirty="0" smtClean="0"/>
              <a:t>11 - RAZÃO DE EXAMES CITOPATOLÓGICOS DO COLO DO ÚTERO EM MULHERES DE 25 A 64 ANOS </a:t>
            </a:r>
            <a:r>
              <a:rPr lang="pt-BR" sz="2800" dirty="0" smtClean="0"/>
              <a:t>E </a:t>
            </a:r>
            <a:r>
              <a:rPr lang="pt-BR" sz="2800" dirty="0" smtClean="0"/>
              <a:t>A POPULAÇÃO DA MESMA FAIXA ETÁRIA </a:t>
            </a:r>
            <a:r>
              <a:rPr lang="pt-BR" sz="2800" b="1" dirty="0" smtClean="0">
                <a:solidFill>
                  <a:srgbClr val="FF0000"/>
                </a:solidFill>
              </a:rPr>
              <a:t>↑</a:t>
            </a:r>
            <a:endParaRPr lang="pt-B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229600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2019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0,22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0,17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0,17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0,20</a:t>
                      </a:r>
                      <a:endParaRPr lang="pt-BR" sz="36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00034" y="2428868"/>
            <a:ext cx="8229600" cy="1582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2571744"/>
          </a:xfrm>
        </p:spPr>
        <p:txBody>
          <a:bodyPr>
            <a:normAutofit/>
          </a:bodyPr>
          <a:lstStyle/>
          <a:p>
            <a:pPr lvl="0"/>
            <a:r>
              <a:rPr lang="pt-BR" sz="2800" dirty="0" smtClean="0"/>
              <a:t>12 - RAZÃO DE EXAMES DE MAMOGRAFIA DE RASTREAMENTO REALIZADOS EM MULHERES DE 50 A 69 </a:t>
            </a:r>
            <a:r>
              <a:rPr lang="pt-BR" sz="2800" dirty="0" smtClean="0"/>
              <a:t>ANOS E </a:t>
            </a:r>
            <a:r>
              <a:rPr lang="pt-BR" sz="2800" dirty="0" smtClean="0"/>
              <a:t>POPULAÇÃO DA MESMA FAIXA ETÁRIA </a:t>
            </a:r>
            <a:r>
              <a:rPr lang="pt-BR" sz="2800" b="1" dirty="0" smtClean="0">
                <a:solidFill>
                  <a:srgbClr val="FF0000"/>
                </a:solidFill>
              </a:rPr>
              <a:t>↑</a:t>
            </a:r>
            <a:endParaRPr lang="pt-B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229600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2019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0,40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0,21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0,21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0,40</a:t>
                      </a:r>
                      <a:endParaRPr lang="pt-BR" sz="36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00034" y="2428868"/>
            <a:ext cx="8229600" cy="1582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2571744"/>
          </a:xfrm>
        </p:spPr>
        <p:txBody>
          <a:bodyPr>
            <a:normAutofit/>
          </a:bodyPr>
          <a:lstStyle/>
          <a:p>
            <a:pPr lvl="0"/>
            <a:r>
              <a:rPr lang="pt-BR" sz="2800" dirty="0" smtClean="0"/>
              <a:t>13 - PROPORÇÃO DE PARTO NORMAL NO SUS E NA SAÚDE SUPLEMENTAR </a:t>
            </a:r>
            <a:r>
              <a:rPr lang="pt-BR" sz="2800" b="1" dirty="0" smtClean="0">
                <a:solidFill>
                  <a:srgbClr val="FF0000"/>
                </a:solidFill>
              </a:rPr>
              <a:t>↑</a:t>
            </a:r>
            <a:endParaRPr lang="pt-B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229600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2019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52,78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8,37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52,14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52</a:t>
                      </a:r>
                      <a:endParaRPr lang="pt-BR" sz="36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00034" y="2428868"/>
            <a:ext cx="8229600" cy="1582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2571744"/>
          </a:xfrm>
        </p:spPr>
        <p:txBody>
          <a:bodyPr>
            <a:normAutofit/>
          </a:bodyPr>
          <a:lstStyle/>
          <a:p>
            <a:pPr lvl="0"/>
            <a:r>
              <a:rPr lang="pt-BR" sz="2800" dirty="0" smtClean="0"/>
              <a:t>14 - PROPORÇÃO DE GRAVIDEZ NA ADOLESCÊNCIA ENTRE AS FAIXAS ETÁRIAS 10 A 19 ANOS </a:t>
            </a:r>
            <a:r>
              <a:rPr lang="pt-BR" sz="2800" b="1" dirty="0" smtClean="0">
                <a:solidFill>
                  <a:srgbClr val="FF0000"/>
                </a:solidFill>
              </a:rPr>
              <a:t>↓</a:t>
            </a:r>
            <a:endParaRPr lang="pt-B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229600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2019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13,65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10,55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10,52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9</a:t>
                      </a:r>
                      <a:endParaRPr lang="pt-BR" sz="36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00034" y="2428868"/>
            <a:ext cx="8229600" cy="1582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2571744"/>
          </a:xfrm>
        </p:spPr>
        <p:txBody>
          <a:bodyPr>
            <a:normAutofit/>
          </a:bodyPr>
          <a:lstStyle/>
          <a:p>
            <a:pPr lvl="0"/>
            <a:r>
              <a:rPr lang="pt-BR" sz="2800" dirty="0" smtClean="0"/>
              <a:t>15 – </a:t>
            </a:r>
            <a:r>
              <a:rPr lang="pt-BR" sz="2800" dirty="0" smtClean="0"/>
              <a:t>TAXA MORTALIDADEINFANTIL </a:t>
            </a:r>
            <a:r>
              <a:rPr lang="pt-BR" sz="2800" b="1" dirty="0" smtClean="0">
                <a:solidFill>
                  <a:srgbClr val="FF0000"/>
                </a:solidFill>
              </a:rPr>
              <a:t>↓</a:t>
            </a:r>
            <a:endParaRPr lang="pt-B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229600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2019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25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15,30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10</a:t>
                      </a:r>
                      <a:endParaRPr lang="pt-BR" sz="36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00034" y="2428868"/>
            <a:ext cx="8229600" cy="1582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2571744"/>
          </a:xfrm>
        </p:spPr>
        <p:txBody>
          <a:bodyPr>
            <a:normAutofit/>
          </a:bodyPr>
          <a:lstStyle/>
          <a:p>
            <a:pPr lvl="0"/>
            <a:r>
              <a:rPr lang="pt-BR" sz="2800" dirty="0" smtClean="0"/>
              <a:t>16 - NÚMERO DE ÓBITOS MATERNOS EM DETERMINADO PERÍODO E LOCAL DE RESIDÊNCIA </a:t>
            </a:r>
            <a:r>
              <a:rPr lang="pt-BR" sz="2800" b="1" dirty="0" smtClean="0">
                <a:solidFill>
                  <a:srgbClr val="FF0000"/>
                </a:solidFill>
              </a:rPr>
              <a:t>↓</a:t>
            </a:r>
            <a:endParaRPr lang="pt-B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229600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2019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0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0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0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0</a:t>
                      </a:r>
                      <a:endParaRPr lang="pt-BR" sz="36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00034" y="2428868"/>
            <a:ext cx="8229600" cy="1582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2571744"/>
          </a:xfrm>
        </p:spPr>
        <p:txBody>
          <a:bodyPr>
            <a:normAutofit/>
          </a:bodyPr>
          <a:lstStyle/>
          <a:p>
            <a:pPr lvl="0"/>
            <a:r>
              <a:rPr lang="pt-BR" sz="2800" dirty="0" smtClean="0"/>
              <a:t>17 - COBERTURA POPULACIONAL ESTIMADA PELAS EQUIPES DE ATENÇÃO BÁSICA </a:t>
            </a:r>
            <a:r>
              <a:rPr lang="pt-BR" sz="2800" b="1" dirty="0" smtClean="0">
                <a:solidFill>
                  <a:srgbClr val="FF0000"/>
                </a:solidFill>
              </a:rPr>
              <a:t>↑</a:t>
            </a:r>
            <a:endParaRPr lang="pt-B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229600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2019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88,07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85,87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90,22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92</a:t>
                      </a:r>
                      <a:endParaRPr lang="pt-BR" sz="36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00034" y="2428868"/>
            <a:ext cx="8229600" cy="1582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2571744"/>
          </a:xfrm>
        </p:spPr>
        <p:txBody>
          <a:bodyPr>
            <a:normAutofit/>
          </a:bodyPr>
          <a:lstStyle/>
          <a:p>
            <a:pPr lvl="0"/>
            <a:r>
              <a:rPr lang="pt-BR" sz="2800" dirty="0" smtClean="0"/>
              <a:t>18 - COBERTURA DE ACOMPANHAMENTO DAS CONDICIONALIDADES DE SAÚDE DO PROGRAMA BOLSA FAMÍLIA </a:t>
            </a:r>
            <a:r>
              <a:rPr lang="pt-BR" sz="2800" b="1" dirty="0" smtClean="0">
                <a:solidFill>
                  <a:srgbClr val="FF0000"/>
                </a:solidFill>
              </a:rPr>
              <a:t>↑</a:t>
            </a:r>
            <a:endParaRPr lang="pt-B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229600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2019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0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194,16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0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100</a:t>
                      </a:r>
                      <a:endParaRPr lang="pt-BR" sz="36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00034" y="2428868"/>
            <a:ext cx="8229600" cy="1582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2571744"/>
          </a:xfrm>
        </p:spPr>
        <p:txBody>
          <a:bodyPr>
            <a:normAutofit/>
          </a:bodyPr>
          <a:lstStyle/>
          <a:p>
            <a:pPr lvl="0"/>
            <a:r>
              <a:rPr lang="pt-BR" sz="2800" dirty="0" smtClean="0"/>
              <a:t>1 </a:t>
            </a:r>
            <a:r>
              <a:rPr lang="pt-BR" sz="2800" dirty="0" smtClean="0"/>
              <a:t>– </a:t>
            </a:r>
            <a:r>
              <a:rPr lang="pt-BR" sz="2800" dirty="0" smtClean="0"/>
              <a:t>MORTALIDADE PREMATURA</a:t>
            </a:r>
            <a:r>
              <a:rPr lang="pt-BR" sz="2800" dirty="0" smtClean="0"/>
              <a:t>(de </a:t>
            </a:r>
            <a:r>
              <a:rPr lang="pt-BR" sz="2800" dirty="0" smtClean="0"/>
              <a:t>30 a 69 anos) PELO CONJUNTO DAS 4 PRINCIPAIS DCNT (DOENÇAS DO APARELHO CIRCULATÓRIO, CÂNCER, DIABETES E DOENÇAS RESPIRATÓRIAS CRÔNICAS)</a:t>
            </a:r>
            <a:r>
              <a:rPr lang="pt-BR" sz="2800" b="1" dirty="0" smtClean="0">
                <a:solidFill>
                  <a:srgbClr val="FF0000"/>
                </a:solidFill>
              </a:rPr>
              <a:t> ↓</a:t>
            </a:r>
            <a:endParaRPr lang="pt-B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229600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2019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82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74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88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82</a:t>
                      </a:r>
                      <a:endParaRPr lang="pt-BR" sz="36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00034" y="2428868"/>
            <a:ext cx="8229600" cy="1582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2571744"/>
          </a:xfrm>
        </p:spPr>
        <p:txBody>
          <a:bodyPr>
            <a:normAutofit/>
          </a:bodyPr>
          <a:lstStyle/>
          <a:p>
            <a:pPr lvl="0"/>
            <a:r>
              <a:rPr lang="pt-BR" sz="2800" dirty="0" smtClean="0"/>
              <a:t>19 - COBERTURA POPULACIONAL ESTIMADA DE SAÚDE BUCAL NA ATENÇÃO BÁSICA </a:t>
            </a:r>
            <a:r>
              <a:rPr lang="pt-BR" sz="2800" b="1" dirty="0" smtClean="0">
                <a:solidFill>
                  <a:srgbClr val="FF0000"/>
                </a:solidFill>
              </a:rPr>
              <a:t>↑</a:t>
            </a:r>
            <a:endParaRPr lang="pt-B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229600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2019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72,52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80,14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67,66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70</a:t>
                      </a:r>
                      <a:endParaRPr lang="pt-BR" sz="36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00034" y="2428868"/>
            <a:ext cx="8229600" cy="1582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2571744"/>
          </a:xfrm>
        </p:spPr>
        <p:txBody>
          <a:bodyPr>
            <a:normAutofit/>
          </a:bodyPr>
          <a:lstStyle/>
          <a:p>
            <a:pPr lvl="0"/>
            <a:r>
              <a:rPr lang="pt-BR" sz="2800" dirty="0" smtClean="0"/>
              <a:t>20 - PERCENTUAL DE MUNICÍPIOS QUE REALIZAM NO MÍNIMO SEIS GRUPOS DE AÇÕES DE VIGILÂNCIA SANITÁRIA, CONSIDERADAS NECESSÁRIAS A TODOS OS MUNICÍPIOS </a:t>
            </a:r>
            <a:r>
              <a:rPr lang="pt-BR" sz="2800" b="1" dirty="0" smtClean="0">
                <a:solidFill>
                  <a:srgbClr val="FF0000"/>
                </a:solidFill>
              </a:rPr>
              <a:t>↑</a:t>
            </a:r>
            <a:endParaRPr lang="pt-B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229600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2019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0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100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100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100</a:t>
                      </a:r>
                      <a:endParaRPr lang="pt-BR" sz="36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00034" y="2428868"/>
            <a:ext cx="8229600" cy="1582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2571744"/>
          </a:xfrm>
        </p:spPr>
        <p:txBody>
          <a:bodyPr>
            <a:normAutofit/>
          </a:bodyPr>
          <a:lstStyle/>
          <a:p>
            <a:pPr lvl="0"/>
            <a:r>
              <a:rPr lang="pt-BR" sz="2800" dirty="0" smtClean="0"/>
              <a:t>21 - AÇÕES DE </a:t>
            </a:r>
            <a:r>
              <a:rPr lang="pt-BR" sz="2800" dirty="0" smtClean="0"/>
              <a:t>MATRICIAMENTO SISTEMÁTICO </a:t>
            </a:r>
            <a:r>
              <a:rPr lang="pt-BR" sz="2800" dirty="0" smtClean="0"/>
              <a:t>REALIZADAS POR CAPS COM EQUIPES DE ATENÇÃO BÁSICA </a:t>
            </a:r>
            <a:r>
              <a:rPr lang="pt-BR" sz="2800" b="1" dirty="0" smtClean="0">
                <a:solidFill>
                  <a:srgbClr val="FF0000"/>
                </a:solidFill>
              </a:rPr>
              <a:t>↑</a:t>
            </a:r>
            <a:endParaRPr lang="pt-B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229600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2019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0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0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0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12</a:t>
                      </a:r>
                      <a:endParaRPr lang="pt-BR" sz="36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00034" y="2428868"/>
            <a:ext cx="8229600" cy="1582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2571744"/>
          </a:xfrm>
        </p:spPr>
        <p:txBody>
          <a:bodyPr>
            <a:normAutofit/>
          </a:bodyPr>
          <a:lstStyle/>
          <a:p>
            <a:pPr lvl="0"/>
            <a:r>
              <a:rPr lang="pt-BR" sz="2800" dirty="0" smtClean="0"/>
              <a:t>22 - NÚMERO DE CICLOS QUE ATINGIRAM MÍNIMO DE 80% DE COBERTURA DE IMÓVEIS VISITADOS PARA CONTROLE VETORIAL DA DENGUE </a:t>
            </a:r>
            <a:r>
              <a:rPr lang="pt-BR" sz="2800" b="1" dirty="0" smtClean="0">
                <a:solidFill>
                  <a:srgbClr val="FF0000"/>
                </a:solidFill>
              </a:rPr>
              <a:t>↑</a:t>
            </a:r>
            <a:endParaRPr lang="pt-B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229600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2019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-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9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14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50</a:t>
                      </a:r>
                      <a:endParaRPr lang="pt-BR" sz="36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00034" y="2428868"/>
            <a:ext cx="8229600" cy="1582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2571744"/>
          </a:xfrm>
        </p:spPr>
        <p:txBody>
          <a:bodyPr>
            <a:normAutofit/>
          </a:bodyPr>
          <a:lstStyle/>
          <a:p>
            <a:pPr lvl="0"/>
            <a:r>
              <a:rPr lang="pt-BR" sz="2800" dirty="0" smtClean="0"/>
              <a:t>23 - PROPORÇÃO DE PREENCHIMENTO DO CAMPO "OCUPAÇÃO" NAS NOTIFICAÇÕES DE AGRAVOS RELACIONADOS AO TRABALHO </a:t>
            </a:r>
            <a:r>
              <a:rPr lang="pt-BR" sz="2800" b="1" dirty="0" smtClean="0">
                <a:solidFill>
                  <a:srgbClr val="FF0000"/>
                </a:solidFill>
              </a:rPr>
              <a:t>↑</a:t>
            </a:r>
            <a:endParaRPr lang="pt-B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229600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2019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-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0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100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100</a:t>
                      </a:r>
                      <a:endParaRPr lang="pt-BR" sz="36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00034" y="2428868"/>
            <a:ext cx="8229600" cy="1582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2571744"/>
          </a:xfrm>
        </p:spPr>
        <p:txBody>
          <a:bodyPr>
            <a:normAutofit/>
          </a:bodyPr>
          <a:lstStyle/>
          <a:p>
            <a:pPr lvl="0"/>
            <a:r>
              <a:rPr lang="pt-BR" sz="2800" dirty="0" smtClean="0"/>
              <a:t>2 - PROPORÇÃO DE ÓBITOS DE MULHERES EM IDADE FÉRTIL (MIF) </a:t>
            </a:r>
            <a:r>
              <a:rPr lang="pt-BR" sz="2800" dirty="0" smtClean="0"/>
              <a:t>INVESTIGADOS </a:t>
            </a:r>
            <a:r>
              <a:rPr lang="pt-BR" sz="2800" b="1" dirty="0" smtClean="0">
                <a:solidFill>
                  <a:srgbClr val="FF0000"/>
                </a:solidFill>
              </a:rPr>
              <a:t>↑</a:t>
            </a:r>
            <a:endParaRPr lang="pt-B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229600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2019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71,43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92,54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42,86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100,0</a:t>
                      </a:r>
                      <a:endParaRPr lang="pt-BR" sz="36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00034" y="2428868"/>
            <a:ext cx="8229600" cy="1582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2571744"/>
          </a:xfrm>
        </p:spPr>
        <p:txBody>
          <a:bodyPr>
            <a:normAutofit/>
          </a:bodyPr>
          <a:lstStyle/>
          <a:p>
            <a:pPr lvl="0"/>
            <a:r>
              <a:rPr lang="pt-BR" sz="2800" dirty="0" smtClean="0"/>
              <a:t>3 - PROPORÇÃO DE REGISTRO DE ÓBITOS COM CAUSA BÁSICA DEFINIDA </a:t>
            </a:r>
            <a:r>
              <a:rPr lang="pt-BR" sz="2800" b="1" dirty="0" smtClean="0">
                <a:solidFill>
                  <a:srgbClr val="FF0000"/>
                </a:solidFill>
              </a:rPr>
              <a:t>↑</a:t>
            </a:r>
            <a:endParaRPr lang="pt-B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229600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2019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99,64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97,64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96,26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97</a:t>
                      </a:r>
                      <a:endParaRPr lang="pt-BR" sz="36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00034" y="2428868"/>
            <a:ext cx="8229600" cy="1582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2571744"/>
          </a:xfrm>
        </p:spPr>
        <p:txBody>
          <a:bodyPr>
            <a:normAutofit/>
          </a:bodyPr>
          <a:lstStyle/>
          <a:p>
            <a:pPr lvl="0"/>
            <a:r>
              <a:rPr lang="pt-BR" sz="2800" dirty="0" smtClean="0"/>
              <a:t>4 - PROPORÇÃO DE VACINAS SELECIONADAS DO CNV PARA CRIANÇAS &lt; 2 ANOS - PENTAVALENTE (3ª DOSE), PNEUMOCÓCICA 10-VALENTE (2ª), POLIOMIELITE (3ª) E TRÍPLICE VIRAL (1ª) - COM COBERTURA VACINAL PRECONIZADA </a:t>
            </a:r>
            <a:r>
              <a:rPr lang="pt-BR" sz="2800" b="1" dirty="0" smtClean="0">
                <a:solidFill>
                  <a:srgbClr val="FF0000"/>
                </a:solidFill>
              </a:rPr>
              <a:t>↑</a:t>
            </a:r>
            <a:endParaRPr lang="pt-B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229600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2019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25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75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25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75</a:t>
                      </a:r>
                      <a:endParaRPr lang="pt-BR" sz="36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00034" y="2428868"/>
            <a:ext cx="8229600" cy="1582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2571744"/>
          </a:xfrm>
        </p:spPr>
        <p:txBody>
          <a:bodyPr>
            <a:normAutofit/>
          </a:bodyPr>
          <a:lstStyle/>
          <a:p>
            <a:pPr lvl="0"/>
            <a:r>
              <a:rPr lang="pt-BR" sz="2800" dirty="0" smtClean="0"/>
              <a:t>5 - PROPORÇÃO DE CASOS DE DOENÇAS DE NOTIFICAÇÃO COMPULSÓRIA IMEDIATA (DNCI) ENCERRADAS EM ATÉ 60 DIAS APÓS NOTIFICAÇÃO </a:t>
            </a:r>
            <a:r>
              <a:rPr lang="pt-BR" sz="2800" b="1" dirty="0" smtClean="0">
                <a:solidFill>
                  <a:srgbClr val="FF0000"/>
                </a:solidFill>
              </a:rPr>
              <a:t>↑</a:t>
            </a:r>
            <a:endParaRPr lang="pt-B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229600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2019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82,14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16,67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100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80</a:t>
                      </a:r>
                      <a:endParaRPr lang="pt-BR" sz="36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00034" y="2428868"/>
            <a:ext cx="8229600" cy="1582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2571744"/>
          </a:xfrm>
        </p:spPr>
        <p:txBody>
          <a:bodyPr>
            <a:normAutofit/>
          </a:bodyPr>
          <a:lstStyle/>
          <a:p>
            <a:pPr lvl="0"/>
            <a:r>
              <a:rPr lang="pt-BR" sz="2800" dirty="0" smtClean="0"/>
              <a:t>6 - PROPORÇÃO DE CURA DOS CASOS NOVOS DE HANSENÍASE DIAGNOSTICADOS NOS ANOS DAS COORTES </a:t>
            </a:r>
            <a:r>
              <a:rPr lang="pt-BR" sz="2800" b="1" dirty="0" smtClean="0">
                <a:solidFill>
                  <a:srgbClr val="FF0000"/>
                </a:solidFill>
              </a:rPr>
              <a:t>↑</a:t>
            </a:r>
            <a:endParaRPr lang="pt-B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229600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2019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100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50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100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100</a:t>
                      </a:r>
                      <a:endParaRPr lang="pt-BR" sz="36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00034" y="2428868"/>
            <a:ext cx="8229600" cy="1582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2571744"/>
          </a:xfrm>
        </p:spPr>
        <p:txBody>
          <a:bodyPr>
            <a:normAutofit/>
          </a:bodyPr>
          <a:lstStyle/>
          <a:p>
            <a:pPr lvl="0"/>
            <a:r>
              <a:rPr lang="pt-BR" sz="2800" dirty="0" smtClean="0"/>
              <a:t>7 - NÚMERO DE CASOS AUTÓCTONES DE MALÁRIA </a:t>
            </a:r>
            <a:r>
              <a:rPr lang="pt-BR" sz="2800" b="1" dirty="0" smtClean="0">
                <a:solidFill>
                  <a:srgbClr val="FF0000"/>
                </a:solidFill>
              </a:rPr>
              <a:t>↓</a:t>
            </a:r>
            <a:endParaRPr lang="pt-B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214414" y="2928934"/>
          <a:ext cx="6786610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2066010"/>
                <a:gridCol w="1428760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2019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1500198">
                <a:tc gridSpan="3"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Não</a:t>
                      </a:r>
                      <a:r>
                        <a:rPr lang="pt-BR" sz="3600" baseline="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 se </a:t>
                      </a:r>
                      <a:r>
                        <a:rPr lang="pt-BR" sz="3600" baseline="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aplicava</a:t>
                      </a:r>
                      <a:endParaRPr lang="pt-BR" sz="36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0</a:t>
                      </a:r>
                      <a:endParaRPr lang="pt-BR" sz="36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00034" y="2428868"/>
            <a:ext cx="8229600" cy="1582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2571744"/>
          </a:xfrm>
        </p:spPr>
        <p:txBody>
          <a:bodyPr>
            <a:normAutofit/>
          </a:bodyPr>
          <a:lstStyle/>
          <a:p>
            <a:pPr lvl="0"/>
            <a:r>
              <a:rPr lang="pt-BR" sz="2800" dirty="0" smtClean="0"/>
              <a:t>8 - NÚMERO DE CASOS NOVOS DE SÍFILIS CONGÊNITA EM MENORES DE UM ANO DE IDADE </a:t>
            </a:r>
            <a:r>
              <a:rPr lang="pt-BR" sz="2800" b="1" dirty="0" smtClean="0">
                <a:solidFill>
                  <a:srgbClr val="FF0000"/>
                </a:solidFill>
              </a:rPr>
              <a:t>↓</a:t>
            </a:r>
            <a:endParaRPr lang="pt-B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229600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2019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4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9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5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3</a:t>
                      </a:r>
                      <a:endParaRPr lang="pt-BR" sz="36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00034" y="2428868"/>
            <a:ext cx="8229600" cy="1582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604</Words>
  <Application>Microsoft Office PowerPoint</Application>
  <PresentationFormat>Apresentação na tela (4:3)</PresentationFormat>
  <Paragraphs>207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Tema do Office</vt:lpstr>
      <vt:lpstr>Indicadores  2019 - SISPACTO</vt:lpstr>
      <vt:lpstr>1 – MORTALIDADE PREMATURA(de 30 a 69 anos) PELO CONJUNTO DAS 4 PRINCIPAIS DCNT (DOENÇAS DO APARELHO CIRCULATÓRIO, CÂNCER, DIABETES E DOENÇAS RESPIRATÓRIAS CRÔNICAS) ↓</vt:lpstr>
      <vt:lpstr>2 - PROPORÇÃO DE ÓBITOS DE MULHERES EM IDADE FÉRTIL (MIF) INVESTIGADOS ↑</vt:lpstr>
      <vt:lpstr>3 - PROPORÇÃO DE REGISTRO DE ÓBITOS COM CAUSA BÁSICA DEFINIDA ↑</vt:lpstr>
      <vt:lpstr>4 - PROPORÇÃO DE VACINAS SELECIONADAS DO CNV PARA CRIANÇAS &lt; 2 ANOS - PENTAVALENTE (3ª DOSE), PNEUMOCÓCICA 10-VALENTE (2ª), POLIOMIELITE (3ª) E TRÍPLICE VIRAL (1ª) - COM COBERTURA VACINAL PRECONIZADA ↑</vt:lpstr>
      <vt:lpstr>5 - PROPORÇÃO DE CASOS DE DOENÇAS DE NOTIFICAÇÃO COMPULSÓRIA IMEDIATA (DNCI) ENCERRADAS EM ATÉ 60 DIAS APÓS NOTIFICAÇÃO ↑</vt:lpstr>
      <vt:lpstr>6 - PROPORÇÃO DE CURA DOS CASOS NOVOS DE HANSENÍASE DIAGNOSTICADOS NOS ANOS DAS COORTES ↑</vt:lpstr>
      <vt:lpstr>7 - NÚMERO DE CASOS AUTÓCTONES DE MALÁRIA ↓</vt:lpstr>
      <vt:lpstr>8 - NÚMERO DE CASOS NOVOS DE SÍFILIS CONGÊNITA EM MENORES DE UM ANO DE IDADE ↓</vt:lpstr>
      <vt:lpstr>9 - NÚMERO DE CASOS NOVOS DE AIDS EM MENORES DE 5 ANOS ↓</vt:lpstr>
      <vt:lpstr>10 - PROPORÇÃO DE ANÁLISES REALIZADAS EM AMOSTRAS DE ÁGUA PARA CONSUMO HUMANO QUANTO AOS PARÂMETROS COLIFORMES TOTAIS, CLORO RESIDUAL LIVRE E TURBIDEZ ↑</vt:lpstr>
      <vt:lpstr>11 - RAZÃO DE EXAMES CITOPATOLÓGICOS DO COLO DO ÚTERO EM MULHERES DE 25 A 64 ANOS E A POPULAÇÃO DA MESMA FAIXA ETÁRIA ↑</vt:lpstr>
      <vt:lpstr>12 - RAZÃO DE EXAMES DE MAMOGRAFIA DE RASTREAMENTO REALIZADOS EM MULHERES DE 50 A 69 ANOS E POPULAÇÃO DA MESMA FAIXA ETÁRIA ↑</vt:lpstr>
      <vt:lpstr>13 - PROPORÇÃO DE PARTO NORMAL NO SUS E NA SAÚDE SUPLEMENTAR ↑</vt:lpstr>
      <vt:lpstr>14 - PROPORÇÃO DE GRAVIDEZ NA ADOLESCÊNCIA ENTRE AS FAIXAS ETÁRIAS 10 A 19 ANOS ↓</vt:lpstr>
      <vt:lpstr>15 – TAXA MORTALIDADEINFANTIL ↓</vt:lpstr>
      <vt:lpstr>16 - NÚMERO DE ÓBITOS MATERNOS EM DETERMINADO PERÍODO E LOCAL DE RESIDÊNCIA ↓</vt:lpstr>
      <vt:lpstr>17 - COBERTURA POPULACIONAL ESTIMADA PELAS EQUIPES DE ATENÇÃO BÁSICA ↑</vt:lpstr>
      <vt:lpstr>18 - COBERTURA DE ACOMPANHAMENTO DAS CONDICIONALIDADES DE SAÚDE DO PROGRAMA BOLSA FAMÍLIA ↑</vt:lpstr>
      <vt:lpstr>19 - COBERTURA POPULACIONAL ESTIMADA DE SAÚDE BUCAL NA ATENÇÃO BÁSICA ↑</vt:lpstr>
      <vt:lpstr>20 - PERCENTUAL DE MUNICÍPIOS QUE REALIZAM NO MÍNIMO SEIS GRUPOS DE AÇÕES DE VIGILÂNCIA SANITÁRIA, CONSIDERADAS NECESSÁRIAS A TODOS OS MUNICÍPIOS ↑</vt:lpstr>
      <vt:lpstr>21 - AÇÕES DE MATRICIAMENTO SISTEMÁTICO REALIZADAS POR CAPS COM EQUIPES DE ATENÇÃO BÁSICA ↑</vt:lpstr>
      <vt:lpstr>22 - NÚMERO DE CICLOS QUE ATINGIRAM MÍNIMO DE 80% DE COBERTURA DE IMÓVEIS VISITADOS PARA CONTROLE VETORIAL DA DENGUE ↑</vt:lpstr>
      <vt:lpstr>23 - PROPORÇÃO DE PREENCHIMENTO DO CAMPO "OCUPAÇÃO" NAS NOTIFICAÇÕES DE AGRAVOS RELACIONADOS AO TRABALHO ↑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Indicadores do COAP 2016</dc:title>
  <dc:creator>Assessoria 2</dc:creator>
  <cp:lastModifiedBy>user</cp:lastModifiedBy>
  <cp:revision>111</cp:revision>
  <dcterms:created xsi:type="dcterms:W3CDTF">2016-07-05T12:19:27Z</dcterms:created>
  <dcterms:modified xsi:type="dcterms:W3CDTF">2019-03-25T12:19:44Z</dcterms:modified>
</cp:coreProperties>
</file>