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3208-5740-4C07-B0C8-E3CE917EF1A8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33208-5740-4C07-B0C8-E3CE917EF1A8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82258-11CC-4971-819D-6BFEC57846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Indicadores </a:t>
            </a:r>
            <a:br>
              <a:rPr lang="pt-BR" dirty="0" smtClean="0"/>
            </a:br>
            <a:r>
              <a:rPr lang="pt-BR" dirty="0" smtClean="0"/>
              <a:t>2018 - SISPACTO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Secretaria Municipal de Saúde de Itapema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9 - NÚMERO DE CASOS NOVOS DE AIDS EM MENORES DE 5 ANOS </a:t>
            </a:r>
            <a:r>
              <a:rPr lang="pt-BR" sz="2800" b="1" dirty="0" smtClean="0">
                <a:solidFill>
                  <a:srgbClr val="FF0000"/>
                </a:solidFill>
              </a:rPr>
              <a:t>↓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10 - PROPORÇÃO DE ANÁLISES REALIZADAS EM AMOSTRAS DE ÁGUA PARA CONSUMO HUMANO QUANTO AOS PARÂMETROS COLIFORMES TOTAIS, CLORO RESIDUAL LIVRE E TURBIDEZ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65,9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78,68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80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11 - RAZÃO DE EXAMES CITOPATOLÓGICOS DO COLO DO ÚTERO EM MULHERES DE 25 A 64 ANOS NA POPULAÇÃO RESIDENTE DE DETEMINADO LOCAL E A POPULAÇÃO DA MESMA FAIXA ETÁRIA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0,16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0,21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0,21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0,10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12 - RAZÃO DE EXAMES DE MAMOGRAFIA DE RASTREAMENTO REALIZADOS EM MULHERES DE 50 A 69 ANOS NA POPULAÇÃO RESIDENTE DE DETEMINADO LOCAL E POPULAÇÃO DA MESMA FAIXA ETÁRIA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0,33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0,38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0,40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0,21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13 - PROPORÇÃO DE PARTO NORMAL NO SUS E NA SAÚDE SUPLEMENTAR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51,74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52,78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53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53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14 - PROPORÇÃO DE GRAVIDEZ NA ADOLESCÊNCIA ENTRE AS FAIXAS ETÁRIAS 10 A 19 ANOS </a:t>
            </a:r>
            <a:r>
              <a:rPr lang="pt-BR" sz="2800" b="1" dirty="0" smtClean="0">
                <a:solidFill>
                  <a:srgbClr val="FF0000"/>
                </a:solidFill>
              </a:rPr>
              <a:t>↓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15,57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13,64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13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13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15 – NÚMERO DE ÓBITO INFANTIL </a:t>
            </a:r>
            <a:r>
              <a:rPr lang="pt-BR" sz="2800" b="1" dirty="0" smtClean="0">
                <a:solidFill>
                  <a:srgbClr val="FF0000"/>
                </a:solidFill>
              </a:rPr>
              <a:t>↓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13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12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16 - NÚMERO DE ÓBITOS MATERNOS EM DETERMINADO PERÍODO E LOCAL DE RESIDÊNCIA </a:t>
            </a:r>
            <a:r>
              <a:rPr lang="pt-BR" sz="2800" b="1" dirty="0" smtClean="0">
                <a:solidFill>
                  <a:srgbClr val="FF0000"/>
                </a:solidFill>
              </a:rPr>
              <a:t>↓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17 - COBERTURA POPULACIONAL ESTIMADA PELAS EQUIPES DE ATENÇÃO BÁSICA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73,56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73,56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71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85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18 - COBERTURA DE ACOMPANHAMENTO DAS CONDICIONALIDADES DE SAÚDE DO PROGRAMA BOLSA FAMÍLIA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65,32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57,84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65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60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1 - NÚMERO DE ÓBITOS PREMATUROS (de 30 a 69 anos) PELO CONJUNTO DAS 4 PRINCIPAIS DCNT (DOENÇAS DO APARELHO CIRCULATÓRIO, CÂNCER, DIABETES E DOENÇAS RESPIRATÓRIAS CRÔNICAS)</a:t>
            </a:r>
            <a:r>
              <a:rPr lang="pt-BR" sz="2800" b="1" dirty="0" smtClean="0">
                <a:solidFill>
                  <a:srgbClr val="FF0000"/>
                </a:solidFill>
              </a:rPr>
              <a:t> ↓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-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78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75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72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19 - COBERTURA POPULACIONAL ESTIMADA DE SAÚDE BUCAL NA ATENÇÃO BÁSICA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73,76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63,05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65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67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20 - PERCENTUAL DE MUNICÍPIOS QUE REALIZAM NO MÍNIMO SEIS GRUPOS DE AÇÕES DE VIGILÂNCIA SANITÁRIA, CONSIDERADAS NECESSÁRIAS A TODOS OS MUNICÍPIOS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71,43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83,33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85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21 - AÇÕES DE MATRICIAMENTO REALIZADAS POR CAPS COM EQUIPES DE ATENÇÃO BÁSICA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-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-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80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80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22 - NÚMERO DE CICLOS QUE ATINGIRAM MÍNIMO DE 80% DE COBERTURA DE IMÓVEIS VISITADOS PARA CONTROLE VETORIAL DA DENGUE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2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23 - PROPORÇÃO DE PREENCHIMENTO DO CAMPO "OCUPAÇÃO" NAS NOTIFICAÇÕES DE AGRAVOS RELACIONADOS AO TRABALHO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-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-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75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2 - PROPORÇÃO DE ÓBITOS DE MULHERES EM IDADE FÉRTIL (MIF) INVESTIGADOS</a:t>
            </a:r>
            <a:r>
              <a:rPr lang="pt-BR" sz="2800" b="1" dirty="0" smtClean="0">
                <a:solidFill>
                  <a:srgbClr val="FF0000"/>
                </a:solidFill>
              </a:rPr>
              <a:t>↓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100,0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smtClean="0">
                          <a:latin typeface="Arial Black" pitchFamily="34" charset="0"/>
                        </a:rPr>
                        <a:t>100,0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smtClean="0">
                          <a:latin typeface="Arial Black" pitchFamily="34" charset="0"/>
                        </a:rPr>
                        <a:t>100,0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100,0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3 - PROPORÇÃO DE REGISTRO DE ÓBITOS COM CAUSA BÁSICA DEFINIDA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98,1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98,5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98,5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97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4 - PROPORÇÃO DE VACINAS SELECIONADAS DO CNV PARA CRIANÇAS &lt; 2 ANOS - PENTAVALENTE (3ª DOSE), PNEUMOCÓCICA 10-VALENTE (2ª), POLIOMIELITE (3ª) E TRÍPLICE VIRAL (1ª) - COM COBERTURA VACINAL PRECONIZADA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-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-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95,0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90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5 - PROPORÇÃO DE CASOS DE DOENÇAS DE NOTIFICAÇÃO COMPULSÓRIA IMEDIATA (DNCI) ENCERRADAS EM ATÉ 60 DIAS APÓS NOTIFICAÇÃO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6 - PROPORÇÃO DE CURA DOS CASOS NOVOS DE HANSENÍASE DIAGNOSTICADOS NOS ANOS DAS COORTES </a:t>
            </a:r>
            <a:r>
              <a:rPr lang="pt-BR" sz="2800" b="1" dirty="0" smtClean="0">
                <a:solidFill>
                  <a:srgbClr val="FF0000"/>
                </a:solidFill>
              </a:rPr>
              <a:t>↑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-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100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7 - NÚMERO DE CASOS AUTÓCTONES DE MALÁRIA </a:t>
            </a:r>
            <a:r>
              <a:rPr lang="pt-BR" sz="2800" b="1" dirty="0" smtClean="0">
                <a:solidFill>
                  <a:srgbClr val="FF0000"/>
                </a:solidFill>
              </a:rPr>
              <a:t>↓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 gridSpan="4"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Não</a:t>
                      </a:r>
                      <a:r>
                        <a:rPr lang="pt-BR" sz="3600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 se aplica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571744"/>
          </a:xfrm>
        </p:spPr>
        <p:txBody>
          <a:bodyPr>
            <a:normAutofit/>
          </a:bodyPr>
          <a:lstStyle/>
          <a:p>
            <a:pPr lvl="0"/>
            <a:r>
              <a:rPr lang="pt-BR" sz="2800" dirty="0" smtClean="0"/>
              <a:t>8 - NÚMERO DE CASOS NOVOS DE SÍFILIS CONGÊNITA EM MENORES DE UM ANO DE IDADE </a:t>
            </a:r>
            <a:r>
              <a:rPr lang="pt-BR" sz="2800" b="1" dirty="0" smtClean="0">
                <a:solidFill>
                  <a:srgbClr val="FF0000"/>
                </a:solidFill>
              </a:rPr>
              <a:t>↓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2016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2017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2018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5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4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Arial Black" pitchFamily="34" charset="0"/>
                        </a:rPr>
                        <a:t>3</a:t>
                      </a:r>
                      <a:endParaRPr lang="pt-BR" sz="3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5</a:t>
                      </a:r>
                      <a:endParaRPr lang="pt-BR" sz="36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428868"/>
            <a:ext cx="822960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620</Words>
  <Application>Microsoft Office PowerPoint</Application>
  <PresentationFormat>Apresentação na tela (4:3)</PresentationFormat>
  <Paragraphs>206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Indicadores  2018 - SISPACTO</vt:lpstr>
      <vt:lpstr>1 - NÚMERO DE ÓBITOS PREMATUROS (de 30 a 69 anos) PELO CONJUNTO DAS 4 PRINCIPAIS DCNT (DOENÇAS DO APARELHO CIRCULATÓRIO, CÂNCER, DIABETES E DOENÇAS RESPIRATÓRIAS CRÔNICAS) ↓</vt:lpstr>
      <vt:lpstr>2 - PROPORÇÃO DE ÓBITOS DE MULHERES EM IDADE FÉRTIL (MIF) INVESTIGADOS↓</vt:lpstr>
      <vt:lpstr>3 - PROPORÇÃO DE REGISTRO DE ÓBITOS COM CAUSA BÁSICA DEFINIDA ↑</vt:lpstr>
      <vt:lpstr>4 - PROPORÇÃO DE VACINAS SELECIONADAS DO CNV PARA CRIANÇAS &lt; 2 ANOS - PENTAVALENTE (3ª DOSE), PNEUMOCÓCICA 10-VALENTE (2ª), POLIOMIELITE (3ª) E TRÍPLICE VIRAL (1ª) - COM COBERTURA VACINAL PRECONIZADA ↑</vt:lpstr>
      <vt:lpstr>5 - PROPORÇÃO DE CASOS DE DOENÇAS DE NOTIFICAÇÃO COMPULSÓRIA IMEDIATA (DNCI) ENCERRADAS EM ATÉ 60 DIAS APÓS NOTIFICAÇÃO ↑</vt:lpstr>
      <vt:lpstr>6 - PROPORÇÃO DE CURA DOS CASOS NOVOS DE HANSENÍASE DIAGNOSTICADOS NOS ANOS DAS COORTES ↑</vt:lpstr>
      <vt:lpstr>7 - NÚMERO DE CASOS AUTÓCTONES DE MALÁRIA ↓</vt:lpstr>
      <vt:lpstr>8 - NÚMERO DE CASOS NOVOS DE SÍFILIS CONGÊNITA EM MENORES DE UM ANO DE IDADE ↓</vt:lpstr>
      <vt:lpstr>9 - NÚMERO DE CASOS NOVOS DE AIDS EM MENORES DE 5 ANOS ↓</vt:lpstr>
      <vt:lpstr>10 - PROPORÇÃO DE ANÁLISES REALIZADAS EM AMOSTRAS DE ÁGUA PARA CONSUMO HUMANO QUANTO AOS PARÂMETROS COLIFORMES TOTAIS, CLORO RESIDUAL LIVRE E TURBIDEZ ↑</vt:lpstr>
      <vt:lpstr>11 - RAZÃO DE EXAMES CITOPATOLÓGICOS DO COLO DO ÚTERO EM MULHERES DE 25 A 64 ANOS NA POPULAÇÃO RESIDENTE DE DETEMINADO LOCAL E A POPULAÇÃO DA MESMA FAIXA ETÁRIA ↑</vt:lpstr>
      <vt:lpstr>12 - RAZÃO DE EXAMES DE MAMOGRAFIA DE RASTREAMENTO REALIZADOS EM MULHERES DE 50 A 69 ANOS NA POPULAÇÃO RESIDENTE DE DETEMINADO LOCAL E POPULAÇÃO DA MESMA FAIXA ETÁRIA ↑</vt:lpstr>
      <vt:lpstr>13 - PROPORÇÃO DE PARTO NORMAL NO SUS E NA SAÚDE SUPLEMENTAR ↑</vt:lpstr>
      <vt:lpstr>14 - PROPORÇÃO DE GRAVIDEZ NA ADOLESCÊNCIA ENTRE AS FAIXAS ETÁRIAS 10 A 19 ANOS ↓</vt:lpstr>
      <vt:lpstr>15 – NÚMERO DE ÓBITO INFANTIL ↓</vt:lpstr>
      <vt:lpstr>16 - NÚMERO DE ÓBITOS MATERNOS EM DETERMINADO PERÍODO E LOCAL DE RESIDÊNCIA ↓</vt:lpstr>
      <vt:lpstr>17 - COBERTURA POPULACIONAL ESTIMADA PELAS EQUIPES DE ATENÇÃO BÁSICA ↑</vt:lpstr>
      <vt:lpstr>18 - COBERTURA DE ACOMPANHAMENTO DAS CONDICIONALIDADES DE SAÚDE DO PROGRAMA BOLSA FAMÍLIA ↑</vt:lpstr>
      <vt:lpstr>19 - COBERTURA POPULACIONAL ESTIMADA DE SAÚDE BUCAL NA ATENÇÃO BÁSICA ↑</vt:lpstr>
      <vt:lpstr>20 - PERCENTUAL DE MUNICÍPIOS QUE REALIZAM NO MÍNIMO SEIS GRUPOS DE AÇÕES DE VIGILÂNCIA SANITÁRIA, CONSIDERADAS NECESSÁRIAS A TODOS OS MUNICÍPIOS ↑</vt:lpstr>
      <vt:lpstr>21 - AÇÕES DE MATRICIAMENTO REALIZADAS POR CAPS COM EQUIPES DE ATENÇÃO BÁSICA ↑</vt:lpstr>
      <vt:lpstr>22 - NÚMERO DE CICLOS QUE ATINGIRAM MÍNIMO DE 80% DE COBERTURA DE IMÓVEIS VISITADOS PARA CONTROLE VETORIAL DA DENGUE ↑</vt:lpstr>
      <vt:lpstr>23 - PROPORÇÃO DE PREENCHIMENTO DO CAMPO "OCUPAÇÃO" NAS NOTIFICAÇÕES DE AGRAVOS RELACIONADOS AO TRABALHO ↑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Indicadores do COAP 2016</dc:title>
  <dc:creator>Assessoria 2</dc:creator>
  <cp:lastModifiedBy>user</cp:lastModifiedBy>
  <cp:revision>105</cp:revision>
  <dcterms:created xsi:type="dcterms:W3CDTF">2016-07-05T12:19:27Z</dcterms:created>
  <dcterms:modified xsi:type="dcterms:W3CDTF">2018-06-14T20:39:30Z</dcterms:modified>
</cp:coreProperties>
</file>